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5" r:id="rId3"/>
    <p:sldId id="391" r:id="rId4"/>
    <p:sldId id="383" r:id="rId5"/>
    <p:sldId id="312" r:id="rId6"/>
    <p:sldId id="392" r:id="rId7"/>
    <p:sldId id="277" r:id="rId8"/>
    <p:sldId id="278" r:id="rId9"/>
    <p:sldId id="393" r:id="rId10"/>
    <p:sldId id="394" r:id="rId11"/>
    <p:sldId id="388" r:id="rId12"/>
    <p:sldId id="353" r:id="rId13"/>
    <p:sldId id="385" r:id="rId14"/>
    <p:sldId id="283" r:id="rId15"/>
    <p:sldId id="326" r:id="rId16"/>
    <p:sldId id="327" r:id="rId17"/>
    <p:sldId id="395" r:id="rId18"/>
    <p:sldId id="396" r:id="rId19"/>
    <p:sldId id="389" r:id="rId20"/>
    <p:sldId id="378" r:id="rId21"/>
    <p:sldId id="346" r:id="rId22"/>
  </p:sldIdLst>
  <p:sldSz cx="12192000" cy="6858000"/>
  <p:notesSz cx="6794500" cy="99314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40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13" orient="horz" pos="1512" userDrawn="1">
          <p15:clr>
            <a:srgbClr val="A4A3A4"/>
          </p15:clr>
        </p15:guide>
        <p15:guide id="17" orient="horz" pos="2376" userDrawn="1">
          <p15:clr>
            <a:srgbClr val="A4A3A4"/>
          </p15:clr>
        </p15:guide>
        <p15:guide id="18" pos="4824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orient="horz" pos="1680" userDrawn="1">
          <p15:clr>
            <a:srgbClr val="A4A3A4"/>
          </p15:clr>
        </p15:guide>
        <p15:guide id="22" orient="horz" pos="1008" userDrawn="1">
          <p15:clr>
            <a:srgbClr val="A4A3A4"/>
          </p15:clr>
        </p15:guide>
        <p15:guide id="23" pos="408" userDrawn="1">
          <p15:clr>
            <a:srgbClr val="A4A3A4"/>
          </p15:clr>
        </p15:guide>
        <p15:guide id="24" orient="horz" pos="792" userDrawn="1">
          <p15:clr>
            <a:srgbClr val="A4A3A4"/>
          </p15:clr>
        </p15:guide>
        <p15:guide id="25" orient="horz" pos="2760" userDrawn="1">
          <p15:clr>
            <a:srgbClr val="A4A3A4"/>
          </p15:clr>
        </p15:guide>
        <p15:guide id="26" orient="horz" pos="3024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2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2C9"/>
    <a:srgbClr val="B6A088"/>
    <a:srgbClr val="876E53"/>
    <a:srgbClr val="FFD9F3"/>
    <a:srgbClr val="AC9378"/>
    <a:srgbClr val="AA9176"/>
    <a:srgbClr val="CEC0B0"/>
    <a:srgbClr val="FF9FE1"/>
    <a:srgbClr val="BA8018"/>
    <a:srgbClr val="EBB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78746" autoAdjust="0"/>
  </p:normalViewPr>
  <p:slideViewPr>
    <p:cSldViewPr snapToGrid="0" showGuides="1">
      <p:cViewPr>
        <p:scale>
          <a:sx n="50" d="100"/>
          <a:sy n="50" d="100"/>
        </p:scale>
        <p:origin x="596" y="76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3605\Documents\LVMT\BNA\2022\Comparaison%20Allemgne\Comparaison%20France-allemagne_Graphiqu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3605\Documents\LVMT\BNA\2022\Comparaison%20Allemgne\Comparaison%20France-allemagne_Graphiqu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UU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ABA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A3-4B8D-89E2-DE51B1803F47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3-4B8D-89E2-DE51B1803F47}"/>
              </c:ext>
            </c:extLst>
          </c:dPt>
          <c:cat>
            <c:strRef>
              <c:f>Sheet1!$A$2:$A$3</c:f>
              <c:strCache>
                <c:ptCount val="2"/>
                <c:pt idx="0">
                  <c:v>Station</c:v>
                </c:pt>
                <c:pt idx="1">
                  <c:v>Free-floating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279000</c:v>
                </c:pt>
                <c:pt idx="1">
                  <c:v>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A3-4B8D-89E2-DE51B1803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Véhicules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8A3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B-4A14-9400-6B387354EC86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B-4A14-9400-6B387354EC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B-4A14-9400-6B387354EC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B-4A14-9400-6B387354EC86}"/>
              </c:ext>
            </c:extLst>
          </c:dPt>
          <c:cat>
            <c:strRef>
              <c:f>Sheet1!$A$2:$A$5</c:f>
              <c:strCache>
                <c:ptCount val="2"/>
                <c:pt idx="0">
                  <c:v>Station</c:v>
                </c:pt>
                <c:pt idx="1">
                  <c:v>Free-floating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9698</c:v>
                </c:pt>
                <c:pt idx="1">
                  <c:v>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B-4A14-9400-6B387354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Opérateurs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035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D-43C7-BD04-42EB7B4BC708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5D-43C7-BD04-42EB7B4BC708}"/>
              </c:ext>
            </c:extLst>
          </c:dPt>
          <c:dPt>
            <c:idx val="2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5D-43C7-BD04-42EB7B4BC708}"/>
              </c:ext>
            </c:extLst>
          </c:dPt>
          <c:cat>
            <c:strRef>
              <c:f>Sheet1!$A$2:$A$4</c:f>
              <c:strCache>
                <c:ptCount val="3"/>
                <c:pt idx="0">
                  <c:v>Station</c:v>
                </c:pt>
                <c:pt idx="1">
                  <c:v>Mixte</c:v>
                </c:pt>
                <c:pt idx="2">
                  <c:v>Free-floating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D-43C7-BD04-42EB7B4BC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r>
              <a:rPr lang="fr-FR" sz="2000" b="1" dirty="0">
                <a:solidFill>
                  <a:srgbClr val="43CDD9"/>
                </a:solidFill>
                <a:latin typeface="+mn-lt"/>
                <a:cs typeface="Calibri" panose="020F0502020204030204" pitchFamily="34" charset="0"/>
              </a:rPr>
              <a:t>Année de mise en circulation</a:t>
            </a:r>
            <a:r>
              <a:rPr lang="fr-FR" sz="2000" baseline="0" dirty="0">
                <a:solidFill>
                  <a:srgbClr val="43CDD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selon motorisation</a:t>
            </a:r>
            <a:r>
              <a:rPr lang="fr-FR" sz="2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**</a:t>
            </a:r>
          </a:p>
        </c:rich>
      </c:tx>
      <c:layout>
        <c:manualLayout>
          <c:xMode val="edge"/>
          <c:yMode val="edge"/>
          <c:x val="0.19669147815182067"/>
          <c:y val="1.219048408892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925944139920704"/>
          <c:y val="0.13404176363860798"/>
          <c:w val="0.78644750098087401"/>
          <c:h val="0.551636682875211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Véhicules électriques/hybrides rechargeables - en station</c:v>
                </c:pt>
              </c:strCache>
            </c:strRef>
          </c:tx>
          <c:spPr>
            <a:solidFill>
              <a:srgbClr val="A7ACD9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A0-4431-B2D8-4ADA21801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203</c:v>
                </c:pt>
                <c:pt idx="1">
                  <c:v>529</c:v>
                </c:pt>
                <c:pt idx="2">
                  <c:v>90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1-40ED-82D8-303407CF8E7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Véhicules électriques/hybrides rechargeables - en free-floating</c:v>
                </c:pt>
              </c:strCache>
            </c:strRef>
          </c:tx>
          <c:spPr>
            <a:solidFill>
              <a:srgbClr val="C8CBE7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F3-4CA8-9733-20FA05821C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3-4CA8-9733-20FA05821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665</c:v>
                </c:pt>
                <c:pt idx="1">
                  <c:v>1190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1-40ED-82D8-303407CF8E7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Véhicules hybrides - en station</c:v>
                </c:pt>
              </c:strCache>
            </c:strRef>
          </c:tx>
          <c:spPr>
            <a:solidFill>
              <a:srgbClr val="FFD9F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D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A0-4038-98A3-E49FC5DF57A1}"/>
              </c:ext>
            </c:extLst>
          </c:dPt>
          <c:dLbls>
            <c:dLbl>
              <c:idx val="1"/>
              <c:layout>
                <c:manualLayout>
                  <c:x val="-1.3176174390080553E-16"/>
                  <c:y val="-4.4531446779174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A0-4431-B2D8-4ADA218010D6}"/>
                </c:ext>
              </c:extLst>
            </c:dLbl>
            <c:dLbl>
              <c:idx val="2"/>
              <c:layout>
                <c:manualLayout>
                  <c:x val="1.7967718094142921E-3"/>
                  <c:y val="-4.70054160446841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F3-4CA8-9733-20FA05821C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A0-4038-98A3-E49FC5DF5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146</c:v>
                </c:pt>
                <c:pt idx="1">
                  <c:v>76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1-40ED-82D8-303407CF8E7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Véhicules essence - en station</c:v>
                </c:pt>
              </c:strCache>
            </c:strRef>
          </c:tx>
          <c:spPr>
            <a:solidFill>
              <a:srgbClr val="B6A088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A0-4431-B2D8-4ADA21801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290</c:v>
                </c:pt>
                <c:pt idx="1">
                  <c:v>818</c:v>
                </c:pt>
                <c:pt idx="2">
                  <c:v>256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D1-40ED-82D8-303407CF8E7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Véhicules essence - en free-floating</c:v>
                </c:pt>
              </c:strCache>
            </c:strRef>
          </c:tx>
          <c:spPr>
            <a:solidFill>
              <a:srgbClr val="CEC0B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3-4CA8-9733-20FA05821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  <c:pt idx="0">
                  <c:v>57</c:v>
                </c:pt>
                <c:pt idx="1">
                  <c:v>124</c:v>
                </c:pt>
                <c:pt idx="2">
                  <c:v>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D1-40ED-82D8-303407CF8E79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Véhicules diesel - en station</c:v>
                </c:pt>
              </c:strCache>
            </c:strRef>
          </c:tx>
          <c:spPr>
            <a:solidFill>
              <a:srgbClr val="876E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880871950402765E-17"/>
                  <c:y val="-4.45314467791745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A0-4431-B2D8-4ADA218010D6}"/>
                </c:ext>
              </c:extLst>
            </c:dLbl>
            <c:dLbl>
              <c:idx val="1"/>
              <c:layout>
                <c:manualLayout>
                  <c:x val="0"/>
                  <c:y val="-4.4531446779174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A0-4431-B2D8-4ADA218010D6}"/>
                </c:ext>
              </c:extLst>
            </c:dLbl>
            <c:dLbl>
              <c:idx val="2"/>
              <c:layout>
                <c:manualLayout>
                  <c:x val="0"/>
                  <c:y val="-4.4531446779174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A0-4431-B2D8-4ADA218010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0A0-4431-B2D8-4ADA21801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Feuil1!$G$2:$G$5</c:f>
              <c:numCache>
                <c:formatCode>General</c:formatCode>
                <c:ptCount val="4"/>
                <c:pt idx="0">
                  <c:v>67</c:v>
                </c:pt>
                <c:pt idx="1">
                  <c:v>88</c:v>
                </c:pt>
                <c:pt idx="2">
                  <c:v>48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F-446F-AED2-25EFBB2C51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0060607"/>
        <c:axId val="1460059359"/>
      </c:barChart>
      <c:catAx>
        <c:axId val="146006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0059359"/>
        <c:crosses val="autoZero"/>
        <c:auto val="1"/>
        <c:lblAlgn val="ctr"/>
        <c:lblOffset val="100"/>
        <c:noMultiLvlLbl val="0"/>
      </c:catAx>
      <c:valAx>
        <c:axId val="14600593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06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973607033553062"/>
          <c:w val="1"/>
          <c:h val="0.3026392966446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3577982170378"/>
          <c:y val="5.8695610925232337E-2"/>
          <c:w val="0.64550998521875669"/>
          <c:h val="0.5943378922723249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véhicules</c:v>
                </c:pt>
              </c:strCache>
            </c:strRef>
          </c:tx>
          <c:dPt>
            <c:idx val="0"/>
            <c:bubble3D val="0"/>
            <c:spPr>
              <a:solidFill>
                <a:srgbClr val="ADB1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9-41E4-BD8F-E23FBF373F21}"/>
              </c:ext>
            </c:extLst>
          </c:dPt>
          <c:dPt>
            <c:idx val="1"/>
            <c:bubble3D val="0"/>
            <c:spPr>
              <a:solidFill>
                <a:srgbClr val="FFD9F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9-41E4-BD8F-E23FBF373F21}"/>
              </c:ext>
            </c:extLst>
          </c:dPt>
          <c:dPt>
            <c:idx val="2"/>
            <c:bubble3D val="0"/>
            <c:spPr>
              <a:solidFill>
                <a:srgbClr val="AC937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9-41E4-BD8F-E23FBF373F21}"/>
              </c:ext>
            </c:extLst>
          </c:dPt>
          <c:dPt>
            <c:idx val="3"/>
            <c:bubble3D val="0"/>
            <c:spPr>
              <a:solidFill>
                <a:srgbClr val="876E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D9-41E4-BD8F-E23FBF373F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D9-41E4-BD8F-E23FBF373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Véhicules électriques/hyrbrides rechargeables</c:v>
                </c:pt>
                <c:pt idx="1">
                  <c:v>Véhicules hybrides</c:v>
                </c:pt>
                <c:pt idx="2">
                  <c:v>Véhicules essence</c:v>
                </c:pt>
                <c:pt idx="3">
                  <c:v>Véhicules diesel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0.52</c:v>
                </c:pt>
                <c:pt idx="1">
                  <c:v>0.09</c:v>
                </c:pt>
                <c:pt idx="2">
                  <c:v>0.34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D9-41E4-BD8F-E23FBF373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95092853523456"/>
          <c:y val="0.7034863387233824"/>
          <c:w val="0.68110942564889188"/>
          <c:h val="0.28125017154840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r>
              <a:rPr lang="fr-FR" sz="2000" b="1" dirty="0">
                <a:solidFill>
                  <a:srgbClr val="43CDD9"/>
                </a:solidFill>
                <a:latin typeface="+mn-lt"/>
                <a:cs typeface="Calibri" panose="020F0502020204030204" pitchFamily="34" charset="0"/>
              </a:rPr>
              <a:t>Année de mise en circulation</a:t>
            </a:r>
            <a:r>
              <a:rPr lang="fr-FR" sz="2000" b="1" baseline="0" dirty="0">
                <a:solidFill>
                  <a:srgbClr val="43CDD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selon motorisation</a:t>
            </a:r>
            <a:r>
              <a:rPr lang="fr-FR" sz="2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**</a:t>
            </a:r>
          </a:p>
        </c:rich>
      </c:tx>
      <c:layout>
        <c:manualLayout>
          <c:xMode val="edge"/>
          <c:yMode val="edge"/>
          <c:x val="0.19669147815182067"/>
          <c:y val="1.219048408892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925944139920704"/>
          <c:y val="0.13404176363860798"/>
          <c:w val="0.78644750098087401"/>
          <c:h val="0.551636682875211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Véhicules électriques</c:v>
                </c:pt>
              </c:strCache>
            </c:strRef>
          </c:tx>
          <c:spPr>
            <a:solidFill>
              <a:srgbClr val="A7AC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65</c:v>
                </c:pt>
                <c:pt idx="1">
                  <c:v>61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1-40ED-82D8-303407CF8E7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Véhicules hybrides</c:v>
                </c:pt>
              </c:strCache>
            </c:strRef>
          </c:tx>
          <c:spPr>
            <a:solidFill>
              <a:srgbClr val="FF9FE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967718094142591E-3"/>
                  <c:y val="-4.5355579249489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F3-4CA8-9733-20FA05821C65}"/>
                </c:ext>
              </c:extLst>
            </c:dLbl>
            <c:dLbl>
              <c:idx val="3"/>
              <c:layout>
                <c:manualLayout>
                  <c:x val="5.3903154282428428E-3"/>
                  <c:y val="-4.70054160446841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6E-4300-9720-8D7E0EAE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1-40ED-82D8-303407CF8E7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Véhicules essences</c:v>
                </c:pt>
              </c:strCache>
            </c:strRef>
          </c:tx>
          <c:spPr>
            <a:solidFill>
              <a:srgbClr val="B6A0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67718094142921E-3"/>
                  <c:y val="-9.0711158498978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6E-4300-9720-8D7E0EAE9ABE}"/>
                </c:ext>
              </c:extLst>
            </c:dLbl>
            <c:dLbl>
              <c:idx val="2"/>
              <c:layout>
                <c:manualLayout>
                  <c:x val="-5.3903154282429087E-3"/>
                  <c:y val="-5.1953354575703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E-4300-9720-8D7E0EAE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1-40ED-82D8-303407CF8E7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Véhicules diesels</c:v>
                </c:pt>
              </c:strCache>
            </c:strRef>
          </c:tx>
          <c:spPr>
            <a:solidFill>
              <a:srgbClr val="876E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188</c:v>
                </c:pt>
                <c:pt idx="1">
                  <c:v>13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D1-40ED-82D8-303407CF8E7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Véhicules gaz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5B1-47B7-A787-BC6F7CC671A3}"/>
              </c:ext>
            </c:extLst>
          </c:dPt>
          <c:dLbls>
            <c:dLbl>
              <c:idx val="3"/>
              <c:layout>
                <c:manualLayout>
                  <c:x val="-3.5935436188285841E-3"/>
                  <c:y val="-4.70054160446841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B1-47B7-A787-BC6F7CC67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Depuis 2021</c:v>
                </c:pt>
                <c:pt idx="1">
                  <c:v>2018 - 2020</c:v>
                </c:pt>
                <c:pt idx="2">
                  <c:v>2015 - 2017</c:v>
                </c:pt>
                <c:pt idx="3">
                  <c:v>Avant 2015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1-47B7-A787-BC6F7CC671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0060607"/>
        <c:axId val="1460059359"/>
      </c:barChart>
      <c:catAx>
        <c:axId val="146006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0059359"/>
        <c:crosses val="autoZero"/>
        <c:auto val="1"/>
        <c:lblAlgn val="ctr"/>
        <c:lblOffset val="100"/>
        <c:noMultiLvlLbl val="0"/>
      </c:catAx>
      <c:valAx>
        <c:axId val="14600593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006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584812722615783"/>
          <c:y val="0.71220451894836434"/>
          <c:w val="0.60232955002042943"/>
          <c:h val="0.2691775961239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3577982170378"/>
          <c:y val="5.8695610925232337E-2"/>
          <c:w val="0.64550998521875669"/>
          <c:h val="0.5943378922723249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véhicules</c:v>
                </c:pt>
              </c:strCache>
            </c:strRef>
          </c:tx>
          <c:dPt>
            <c:idx val="0"/>
            <c:bubble3D val="0"/>
            <c:spPr>
              <a:solidFill>
                <a:srgbClr val="A7AC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9-41E4-BD8F-E23FBF373F21}"/>
              </c:ext>
            </c:extLst>
          </c:dPt>
          <c:dPt>
            <c:idx val="1"/>
            <c:bubble3D val="0"/>
            <c:spPr>
              <a:solidFill>
                <a:srgbClr val="FF9F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9-41E4-BD8F-E23FBF373F21}"/>
              </c:ext>
            </c:extLst>
          </c:dPt>
          <c:dPt>
            <c:idx val="2"/>
            <c:bubble3D val="0"/>
            <c:spPr>
              <a:solidFill>
                <a:srgbClr val="B6A0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9-41E4-BD8F-E23FBF373F21}"/>
              </c:ext>
            </c:extLst>
          </c:dPt>
          <c:dPt>
            <c:idx val="3"/>
            <c:bubble3D val="0"/>
            <c:spPr>
              <a:solidFill>
                <a:srgbClr val="876E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D9-41E4-BD8F-E23FBF373F21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D9-41E4-BD8F-E23FBF373F21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D9-41E4-BD8F-E23FBF373F21}"/>
                </c:ext>
              </c:extLst>
            </c:dLbl>
            <c:dLbl>
              <c:idx val="1"/>
              <c:layout>
                <c:manualLayout>
                  <c:x val="0"/>
                  <c:y val="-1.181248983846838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D9-41E4-BD8F-E23FBF373F21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3D9-41E4-BD8F-E23FBF373F2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Véhicules électriques</c:v>
                </c:pt>
                <c:pt idx="1">
                  <c:v>Véhicules hybrides</c:v>
                </c:pt>
                <c:pt idx="2">
                  <c:v>Véhicules essences</c:v>
                </c:pt>
                <c:pt idx="3">
                  <c:v>Véhicules diesels</c:v>
                </c:pt>
                <c:pt idx="4">
                  <c:v>Véhicules gaz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0.35399999999999998</c:v>
                </c:pt>
                <c:pt idx="1">
                  <c:v>3.0000000000000001E-3</c:v>
                </c:pt>
                <c:pt idx="2" formatCode="0%">
                  <c:v>0.05</c:v>
                </c:pt>
                <c:pt idx="3" formatCode="0%">
                  <c:v>0.59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D9-41E4-BD8F-E23FBF373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95092853523456"/>
          <c:y val="0.7034863387233824"/>
          <c:w val="0.68110942564889188"/>
          <c:h val="0.28125017154840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4830995890693E-2"/>
          <c:y val="3.2400907695149764E-2"/>
          <c:w val="0.85058569203104739"/>
          <c:h val="0.797794720006963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Graphique!$M$4</c:f>
              <c:strCache>
                <c:ptCount val="1"/>
                <c:pt idx="0">
                  <c:v>Nombre de véhicules - Station - Allemagne </c:v>
                </c:pt>
              </c:strCache>
            </c:strRef>
          </c:tx>
          <c:spPr>
            <a:solidFill>
              <a:srgbClr val="E29C1E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F-492C-AD31-9A1BEA9478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F-492C-AD31-9A1BEA9478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F-492C-AD31-9A1BEA9478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1360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Graphique!$N$2:$S$3</c:f>
              <c:multiLvlStrCache>
                <c:ptCount val="6"/>
                <c:lvl>
                  <c:pt idx="0">
                    <c:v>Allemagne</c:v>
                  </c:pt>
                  <c:pt idx="1">
                    <c:v>France</c:v>
                  </c:pt>
                  <c:pt idx="2">
                    <c:v>Allemagne</c:v>
                  </c:pt>
                  <c:pt idx="3">
                    <c:v>France</c:v>
                  </c:pt>
                  <c:pt idx="4">
                    <c:v>Allemagne</c:v>
                  </c:pt>
                  <c:pt idx="5">
                    <c:v>France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</c:lvl>
              </c:multiLvlStrCache>
            </c:multiLvlStrRef>
          </c:cat>
          <c:val>
            <c:numRef>
              <c:f>Graphique!$N$4:$S$4</c:f>
              <c:numCache>
                <c:formatCode>General</c:formatCode>
                <c:ptCount val="6"/>
                <c:pt idx="0">
                  <c:v>13020</c:v>
                </c:pt>
                <c:pt idx="1">
                  <c:v>0</c:v>
                </c:pt>
                <c:pt idx="2">
                  <c:v>13040</c:v>
                </c:pt>
                <c:pt idx="3">
                  <c:v>0</c:v>
                </c:pt>
                <c:pt idx="4">
                  <c:v>14300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FF-492C-AD31-9A1BEA9478F8}"/>
            </c:ext>
          </c:extLst>
        </c:ser>
        <c:ser>
          <c:idx val="1"/>
          <c:order val="1"/>
          <c:tx>
            <c:strRef>
              <c:f>Graphique!$M$5</c:f>
              <c:strCache>
                <c:ptCount val="1"/>
                <c:pt idx="0">
                  <c:v>Nombre de véhicules - Station - France </c:v>
                </c:pt>
              </c:strCache>
            </c:strRef>
          </c:tx>
          <c:spPr>
            <a:solidFill>
              <a:srgbClr val="1EA1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FF-492C-AD31-9A1BEA9478F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FF-492C-AD31-9A1BEA947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E485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Graphique!$N$2:$S$3</c:f>
              <c:multiLvlStrCache>
                <c:ptCount val="6"/>
                <c:lvl>
                  <c:pt idx="0">
                    <c:v>Allemagne</c:v>
                  </c:pt>
                  <c:pt idx="1">
                    <c:v>France</c:v>
                  </c:pt>
                  <c:pt idx="2">
                    <c:v>Allemagne</c:v>
                  </c:pt>
                  <c:pt idx="3">
                    <c:v>France</c:v>
                  </c:pt>
                  <c:pt idx="4">
                    <c:v>Allemagne</c:v>
                  </c:pt>
                  <c:pt idx="5">
                    <c:v>France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</c:lvl>
              </c:multiLvlStrCache>
            </c:multiLvlStrRef>
          </c:cat>
          <c:val>
            <c:numRef>
              <c:f>Graphique!$N$5:$S$5</c:f>
              <c:numCache>
                <c:formatCode>General</c:formatCode>
                <c:ptCount val="6"/>
                <c:pt idx="0">
                  <c:v>0</c:v>
                </c:pt>
                <c:pt idx="1">
                  <c:v>9328</c:v>
                </c:pt>
                <c:pt idx="3">
                  <c:v>9312</c:v>
                </c:pt>
                <c:pt idx="4">
                  <c:v>0</c:v>
                </c:pt>
                <c:pt idx="5">
                  <c:v>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FF-492C-AD31-9A1BEA9478F8}"/>
            </c:ext>
          </c:extLst>
        </c:ser>
        <c:ser>
          <c:idx val="2"/>
          <c:order val="2"/>
          <c:tx>
            <c:strRef>
              <c:f>Graphique!$M$6</c:f>
              <c:strCache>
                <c:ptCount val="1"/>
                <c:pt idx="0">
                  <c:v>Nombre de véhicules - Free-Floating - Allemagne </c:v>
                </c:pt>
              </c:strCache>
            </c:strRef>
          </c:tx>
          <c:spPr>
            <a:solidFill>
              <a:srgbClr val="EFC98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FF-492C-AD31-9A1BEA9478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FF-492C-AD31-9A1BEA9478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FF-492C-AD31-9A1BEA9478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1360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Graphique!$N$2:$S$3</c:f>
              <c:multiLvlStrCache>
                <c:ptCount val="6"/>
                <c:lvl>
                  <c:pt idx="0">
                    <c:v>Allemagne</c:v>
                  </c:pt>
                  <c:pt idx="1">
                    <c:v>France</c:v>
                  </c:pt>
                  <c:pt idx="2">
                    <c:v>Allemagne</c:v>
                  </c:pt>
                  <c:pt idx="3">
                    <c:v>France</c:v>
                  </c:pt>
                  <c:pt idx="4">
                    <c:v>Allemagne</c:v>
                  </c:pt>
                  <c:pt idx="5">
                    <c:v>France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</c:lvl>
              </c:multiLvlStrCache>
            </c:multiLvlStrRef>
          </c:cat>
          <c:val>
            <c:numRef>
              <c:f>Graphique!$N$6:$S$6</c:f>
              <c:numCache>
                <c:formatCode>General</c:formatCode>
                <c:ptCount val="6"/>
                <c:pt idx="0">
                  <c:v>12380</c:v>
                </c:pt>
                <c:pt idx="1">
                  <c:v>0</c:v>
                </c:pt>
                <c:pt idx="2">
                  <c:v>13180</c:v>
                </c:pt>
                <c:pt idx="3">
                  <c:v>0</c:v>
                </c:pt>
                <c:pt idx="4">
                  <c:v>15900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FF-492C-AD31-9A1BEA9478F8}"/>
            </c:ext>
          </c:extLst>
        </c:ser>
        <c:ser>
          <c:idx val="3"/>
          <c:order val="3"/>
          <c:tx>
            <c:strRef>
              <c:f>Graphique!$M$7</c:f>
              <c:strCache>
                <c:ptCount val="1"/>
                <c:pt idx="0">
                  <c:v>Nombre de véhicules - Free-Floating - France </c:v>
                </c:pt>
              </c:strCache>
            </c:strRef>
          </c:tx>
          <c:spPr>
            <a:solidFill>
              <a:srgbClr val="9BDFE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F-4F46-9A07-6BB44E0C782F}"/>
                </c:ext>
              </c:extLst>
            </c:dLbl>
            <c:dLbl>
              <c:idx val="1"/>
              <c:layout>
                <c:manualLayout>
                  <c:x val="0"/>
                  <c:y val="3.5760373368103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EF-4F46-9A07-6BB44E0C782F}"/>
                </c:ext>
              </c:extLst>
            </c:dLbl>
            <c:dLbl>
              <c:idx val="3"/>
              <c:layout>
                <c:manualLayout>
                  <c:x val="-4.381022328280961E-4"/>
                  <c:y val="3.123933973767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FF-492C-AD31-9A1BEA9478F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FF-492C-AD31-9A1BEA9478F8}"/>
                </c:ext>
              </c:extLst>
            </c:dLbl>
            <c:dLbl>
              <c:idx val="5"/>
              <c:layout>
                <c:manualLayout>
                  <c:x val="9.7939150125360598E-17"/>
                  <c:y val="2.0383390032350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FF-492C-AD31-9A1BEA947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E485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Graphique!$N$2:$S$3</c:f>
              <c:multiLvlStrCache>
                <c:ptCount val="6"/>
                <c:lvl>
                  <c:pt idx="0">
                    <c:v>Allemagne</c:v>
                  </c:pt>
                  <c:pt idx="1">
                    <c:v>France</c:v>
                  </c:pt>
                  <c:pt idx="2">
                    <c:v>Allemagne</c:v>
                  </c:pt>
                  <c:pt idx="3">
                    <c:v>France</c:v>
                  </c:pt>
                  <c:pt idx="4">
                    <c:v>Allemagne</c:v>
                  </c:pt>
                  <c:pt idx="5">
                    <c:v>France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</c:lvl>
              </c:multiLvlStrCache>
            </c:multiLvlStrRef>
          </c:cat>
          <c:val>
            <c:numRef>
              <c:f>Graphique!$N$7:$S$7</c:f>
              <c:numCache>
                <c:formatCode>General</c:formatCode>
                <c:ptCount val="6"/>
                <c:pt idx="0">
                  <c:v>0</c:v>
                </c:pt>
                <c:pt idx="1">
                  <c:v>2290</c:v>
                </c:pt>
                <c:pt idx="3">
                  <c:v>2234</c:v>
                </c:pt>
                <c:pt idx="4">
                  <c:v>0</c:v>
                </c:pt>
                <c:pt idx="5">
                  <c:v>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FF-492C-AD31-9A1BEA94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46241263"/>
        <c:axId val="746244175"/>
      </c:barChart>
      <c:catAx>
        <c:axId val="74624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46244175"/>
        <c:crosses val="autoZero"/>
        <c:auto val="1"/>
        <c:lblAlgn val="ctr"/>
        <c:lblOffset val="100"/>
        <c:tickLblSkip val="1"/>
        <c:noMultiLvlLbl val="0"/>
      </c:catAx>
      <c:valAx>
        <c:axId val="746244175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4624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44690147026957E-2"/>
          <c:y val="3.7360922828165694E-2"/>
          <c:w val="0.80175419745284393"/>
          <c:h val="0.78588165966597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Graphique!$U$4</c:f>
              <c:strCache>
                <c:ptCount val="1"/>
                <c:pt idx="0">
                  <c:v>Nombre d'uilisateurs uniques - Station</c:v>
                </c:pt>
              </c:strCache>
            </c:strRef>
          </c:tx>
          <c:spPr>
            <a:solidFill>
              <a:srgbClr val="E29C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A1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97D-4599-BC81-393757D9B0C7}"/>
              </c:ext>
            </c:extLst>
          </c:dPt>
          <c:dPt>
            <c:idx val="2"/>
            <c:invertIfNegative val="0"/>
            <c:bubble3D val="0"/>
            <c:spPr>
              <a:solidFill>
                <a:srgbClr val="1EA1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D-4599-BC81-393757D9B0C7}"/>
              </c:ext>
            </c:extLst>
          </c:dPt>
          <c:dPt>
            <c:idx val="4"/>
            <c:invertIfNegative val="0"/>
            <c:bubble3D val="0"/>
            <c:spPr>
              <a:solidFill>
                <a:srgbClr val="1EA1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97D-4599-BC81-393757D9B0C7}"/>
              </c:ext>
            </c:extLst>
          </c:dPt>
          <c:dLbls>
            <c:dLbl>
              <c:idx val="0"/>
              <c:layout>
                <c:manualLayout>
                  <c:x val="3.5165107211378869E-7"/>
                  <c:y val="4.41005866177860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7D-4599-BC81-393757D9B0C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97D-4599-BC81-393757D9B0C7}"/>
                </c:ext>
              </c:extLst>
            </c:dLbl>
            <c:dLbl>
              <c:idx val="2"/>
              <c:layout>
                <c:manualLayout>
                  <c:x val="3.5165107207285111E-7"/>
                  <c:y val="3.465518117518162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7D-4599-BC81-393757D9B0C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D68-4B89-8795-381D28CA2849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97D-4599-BC81-393757D9B0C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68-4B89-8795-381D28CA28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Graphique!$V$2:$AA$3</c:f>
              <c:multiLvlStrCache>
                <c:ptCount val="6"/>
                <c:lvl>
                  <c:pt idx="0">
                    <c:v>France</c:v>
                  </c:pt>
                  <c:pt idx="1">
                    <c:v>Allemagne</c:v>
                  </c:pt>
                  <c:pt idx="2">
                    <c:v>France</c:v>
                  </c:pt>
                  <c:pt idx="3">
                    <c:v>Allemagne</c:v>
                  </c:pt>
                  <c:pt idx="4">
                    <c:v>France</c:v>
                  </c:pt>
                  <c:pt idx="5">
                    <c:v>Allemagne</c:v>
                  </c:pt>
                </c:lvl>
                <c:lvl>
                  <c:pt idx="0">
                    <c:v>2022</c:v>
                  </c:pt>
                  <c:pt idx="2">
                    <c:v>2021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Graphique!$V$4:$AA$4</c:f>
              <c:numCache>
                <c:formatCode>General</c:formatCode>
                <c:ptCount val="6"/>
                <c:pt idx="0">
                  <c:v>279000</c:v>
                </c:pt>
                <c:pt idx="1">
                  <c:v>789000</c:v>
                </c:pt>
                <c:pt idx="2">
                  <c:v>252000</c:v>
                </c:pt>
                <c:pt idx="3">
                  <c:v>724100</c:v>
                </c:pt>
                <c:pt idx="4">
                  <c:v>277000</c:v>
                </c:pt>
                <c:pt idx="5">
                  <c:v>710000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8-4B89-8795-381D28CA2849}"/>
            </c:ext>
          </c:extLst>
        </c:ser>
        <c:ser>
          <c:idx val="1"/>
          <c:order val="1"/>
          <c:tx>
            <c:strRef>
              <c:f>Graphique!$U$5</c:f>
              <c:strCache>
                <c:ptCount val="1"/>
                <c:pt idx="0">
                  <c:v>Nombre d'utilisateurs uniques - Free-Floating </c:v>
                </c:pt>
              </c:strCache>
            </c:strRef>
          </c:tx>
          <c:spPr>
            <a:solidFill>
              <a:srgbClr val="EFC98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DF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D-4599-BC81-393757D9B0C7}"/>
              </c:ext>
            </c:extLst>
          </c:dPt>
          <c:dPt>
            <c:idx val="2"/>
            <c:invertIfNegative val="0"/>
            <c:bubble3D val="0"/>
            <c:spPr>
              <a:solidFill>
                <a:srgbClr val="9BDF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97D-4599-BC81-393757D9B0C7}"/>
              </c:ext>
            </c:extLst>
          </c:dPt>
          <c:dPt>
            <c:idx val="4"/>
            <c:invertIfNegative val="0"/>
            <c:bubble3D val="0"/>
            <c:spPr>
              <a:solidFill>
                <a:srgbClr val="9BDF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D-4599-BC81-393757D9B0C7}"/>
              </c:ext>
            </c:extLst>
          </c:dPt>
          <c:dLbls>
            <c:dLbl>
              <c:idx val="0"/>
              <c:layout>
                <c:manualLayout>
                  <c:x val="-2.2321051802422632E-3"/>
                  <c:y val="-9.520604086658918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7D-4599-BC81-393757D9B0C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97D-4599-BC81-393757D9B0C7}"/>
                </c:ext>
              </c:extLst>
            </c:dLbl>
            <c:dLbl>
              <c:idx val="2"/>
              <c:layout>
                <c:manualLayout>
                  <c:x val="-1.6671777328914721E-3"/>
                  <c:y val="-9.0361425192047075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7D-4599-BC81-393757D9B0C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68-4B89-8795-381D28CA2849}"/>
                </c:ext>
              </c:extLst>
            </c:dLbl>
            <c:dLbl>
              <c:idx val="4"/>
              <c:layout>
                <c:manualLayout>
                  <c:x val="-2.3124008574295267E-3"/>
                  <c:y val="-7.584352939594858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E485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7D-4599-BC81-393757D9B0C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71360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D68-4B89-8795-381D28CA28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Graphique!$V$2:$AA$3</c:f>
              <c:multiLvlStrCache>
                <c:ptCount val="6"/>
                <c:lvl>
                  <c:pt idx="0">
                    <c:v>France</c:v>
                  </c:pt>
                  <c:pt idx="1">
                    <c:v>Allemagne</c:v>
                  </c:pt>
                  <c:pt idx="2">
                    <c:v>France</c:v>
                  </c:pt>
                  <c:pt idx="3">
                    <c:v>Allemagne</c:v>
                  </c:pt>
                  <c:pt idx="4">
                    <c:v>France</c:v>
                  </c:pt>
                  <c:pt idx="5">
                    <c:v>Allemagne</c:v>
                  </c:pt>
                </c:lvl>
                <c:lvl>
                  <c:pt idx="0">
                    <c:v>2022</c:v>
                  </c:pt>
                  <c:pt idx="2">
                    <c:v>2021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Graphique!$V$5:$AA$5</c:f>
              <c:numCache>
                <c:formatCode>General</c:formatCode>
                <c:ptCount val="6"/>
                <c:pt idx="0">
                  <c:v>44000</c:v>
                </c:pt>
                <c:pt idx="1">
                  <c:v>2604000</c:v>
                </c:pt>
                <c:pt idx="2">
                  <c:v>40000</c:v>
                </c:pt>
                <c:pt idx="3">
                  <c:v>2150300</c:v>
                </c:pt>
                <c:pt idx="4">
                  <c:v>62000</c:v>
                </c:pt>
                <c:pt idx="5">
                  <c:v>1580000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68-4B89-8795-381D28CA28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753364447"/>
        <c:axId val="753366943"/>
      </c:barChart>
      <c:catAx>
        <c:axId val="75336444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53366943"/>
        <c:crosses val="autoZero"/>
        <c:auto val="1"/>
        <c:lblAlgn val="ctr"/>
        <c:lblOffset val="100"/>
        <c:noMultiLvlLbl val="0"/>
      </c:catAx>
      <c:valAx>
        <c:axId val="753366943"/>
        <c:scaling>
          <c:orientation val="minMax"/>
          <c:max val="45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75336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0.33452</cdr:x>
      <cdr:y>0.18652</cdr:y>
    </cdr:from>
    <cdr:to>
      <cdr:x>0.69818</cdr:x>
      <cdr:y>0.5155</cdr:y>
    </cdr:to>
    <cdr:pic>
      <cdr:nvPicPr>
        <cdr:cNvPr id="4" name="Graphique 3" descr="Voiture avec un remplissage uni">
          <a:extLst xmlns:a="http://schemas.openxmlformats.org/drawingml/2006/main">
            <a:ext uri="{FF2B5EF4-FFF2-40B4-BE49-F238E27FC236}">
              <a16:creationId xmlns:a16="http://schemas.microsoft.com/office/drawing/2014/main" id="{D48E000B-8BA8-410A-A799-79BC2E7331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xmlns="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55724" y="1002688"/>
          <a:ext cx="1799941" cy="176848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C99588-E81D-4318-8F16-87CD9ED114B1}" type="datetime1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EBC1D5-B3EF-4A13-8CDE-7F28DE69B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014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136970-064B-4E2F-9439-C3D69C9E927D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D34AC2-3728-4A8B-B58F-6888FAEC3D2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8617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90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4008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Zones rurales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50372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3656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46 communes rurales autonomes peu denses, soit 103 383 habitants (sur 8 097 communes de ce type au total en France)</a:t>
            </a:r>
          </a:p>
          <a:p>
            <a:r>
              <a:rPr lang="fr-FR" dirty="0"/>
              <a:t>12 communes rurales autonomes très peu denses, soit 2 250 habitants (sur 8 109 communes de ce type au total en France)</a:t>
            </a:r>
          </a:p>
          <a:p>
            <a:r>
              <a:rPr lang="fr-FR" dirty="0"/>
              <a:t>41 communes rurales sous faible influence d’un pôle, soit 67 563 habitants (sur 7 395communes de ce type au total en France)</a:t>
            </a:r>
          </a:p>
          <a:p>
            <a:r>
              <a:rPr lang="fr-FR" dirty="0"/>
              <a:t>34 communes rurales sous forte influence d’un pôle, soit 70 818 habitants (sur 7 114 communes de ce type au total en France)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394 communes urbaines denses, soit 20 769 281 habitants (sur 774 communes de ce type au total en France)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209 communes urbaines de densité intermédiaire, 3 354 94 habitants (sur 209 communes de ce type au total en France)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6116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25764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23770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910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6798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0482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1923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Communes urbaines de densité intermédiaire </a:t>
            </a:r>
            <a:r>
              <a:rPr lang="fr-FR" dirty="0"/>
              <a:t>: Le Puy-en-Velay </a:t>
            </a:r>
          </a:p>
          <a:p>
            <a:endParaRPr lang="fr-FR" dirty="0"/>
          </a:p>
          <a:p>
            <a:r>
              <a:rPr lang="fr-FR" b="1" dirty="0"/>
              <a:t>Communes rurales sous forte influence d’un pôle </a:t>
            </a:r>
            <a:r>
              <a:rPr lang="fr-FR" dirty="0"/>
              <a:t>: Arsac-en-Velay</a:t>
            </a:r>
          </a:p>
          <a:p>
            <a:endParaRPr lang="fr-FR" dirty="0"/>
          </a:p>
          <a:p>
            <a:r>
              <a:rPr lang="fr-FR" b="1" dirty="0"/>
              <a:t>Communes rurales sous faible influence d’un pôle </a:t>
            </a:r>
            <a:r>
              <a:rPr lang="fr-FR" dirty="0"/>
              <a:t>: Lavoûte-sur-Loire, Saint-Paulien </a:t>
            </a:r>
          </a:p>
          <a:p>
            <a:endParaRPr lang="fr-FR" dirty="0"/>
          </a:p>
          <a:p>
            <a:r>
              <a:rPr lang="fr-FR" b="1" dirty="0"/>
              <a:t>Communes rurales autonomes peu dense </a:t>
            </a:r>
            <a:r>
              <a:rPr lang="fr-FR" b="0" dirty="0"/>
              <a:t>: Allègre, Craponne-sur-Arzon, La Chaise-Dieu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2533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30000" dirty="0">
                <a:solidFill>
                  <a:srgbClr val="43CDD9"/>
                </a:solidFill>
              </a:rPr>
              <a:t>1 </a:t>
            </a:r>
            <a:r>
              <a:rPr lang="fr-FR" b="1" dirty="0">
                <a:solidFill>
                  <a:srgbClr val="5F5F5F"/>
                </a:solidFill>
              </a:rPr>
              <a:t>Autopartage en station </a:t>
            </a:r>
            <a:r>
              <a:rPr lang="fr-FR" dirty="0"/>
              <a:t>: 22 opérateurs (dont 15 en pur) pour 10 372 véhicules et 279 000 usagers uniques</a:t>
            </a:r>
          </a:p>
          <a:p>
            <a:endParaRPr lang="fr-FR" dirty="0"/>
          </a:p>
          <a:p>
            <a:r>
              <a:rPr lang="fr-FR" dirty="0">
                <a:solidFill>
                  <a:srgbClr val="43CDD9"/>
                </a:solidFill>
              </a:rPr>
              <a:t>  </a:t>
            </a:r>
            <a:r>
              <a:rPr lang="fr-FR" b="1" dirty="0">
                <a:solidFill>
                  <a:srgbClr val="5F5F5F"/>
                </a:solidFill>
              </a:rPr>
              <a:t>Autopartage en </a:t>
            </a:r>
            <a:r>
              <a:rPr lang="fr-FR" b="1" i="1" dirty="0">
                <a:solidFill>
                  <a:srgbClr val="5F5F5F"/>
                </a:solidFill>
              </a:rPr>
              <a:t>free-</a:t>
            </a:r>
            <a:r>
              <a:rPr lang="fr-FR" b="1" i="1" dirty="0" err="1">
                <a:solidFill>
                  <a:srgbClr val="5F5F5F"/>
                </a:solidFill>
              </a:rPr>
              <a:t>floating</a:t>
            </a:r>
            <a:r>
              <a:rPr lang="fr-FR" b="1" dirty="0">
                <a:solidFill>
                  <a:srgbClr val="5F5F5F"/>
                </a:solidFill>
              </a:rPr>
              <a:t> </a:t>
            </a:r>
            <a:r>
              <a:rPr lang="fr-FR" dirty="0"/>
              <a:t>: 12 opérateurs (dont 5 en pur) pour 2 305 véhicules et 44 000 usagers uniques</a:t>
            </a:r>
          </a:p>
          <a:p>
            <a:endParaRPr lang="fr-FR" b="1" dirty="0">
              <a:solidFill>
                <a:srgbClr val="5F5F5F"/>
              </a:solidFill>
            </a:endParaRPr>
          </a:p>
          <a:p>
            <a:r>
              <a:rPr lang="fr-FR" b="1" dirty="0">
                <a:solidFill>
                  <a:srgbClr val="5F5F5F"/>
                </a:solidFill>
              </a:rPr>
              <a:t>2 Véhicules faibles émissions </a:t>
            </a:r>
            <a:r>
              <a:rPr lang="fr-FR" dirty="0"/>
              <a:t>: émissions inférieures à 60g/km</a:t>
            </a:r>
          </a:p>
          <a:p>
            <a:endParaRPr lang="fr-FR" dirty="0"/>
          </a:p>
          <a:p>
            <a:r>
              <a:rPr lang="fr-FR" dirty="0">
                <a:solidFill>
                  <a:srgbClr val="43CDD9"/>
                </a:solidFill>
              </a:rPr>
              <a:t>  </a:t>
            </a:r>
            <a:r>
              <a:rPr lang="fr-FR" b="1" dirty="0">
                <a:solidFill>
                  <a:srgbClr val="5F5F5F"/>
                </a:solidFill>
              </a:rPr>
              <a:t>Véhicules très faibles émissions </a:t>
            </a:r>
            <a:r>
              <a:rPr lang="fr-FR" dirty="0"/>
              <a:t>: source d’énergie électrique, hydrogène, hydrogène-électrique (hybride rechargeable),                  </a:t>
            </a:r>
            <a:r>
              <a:rPr lang="fr-FR" dirty="0">
                <a:solidFill>
                  <a:schemeClr val="bg1"/>
                </a:solidFill>
              </a:rPr>
              <a:t>,,,</a:t>
            </a:r>
            <a:r>
              <a:rPr lang="fr-FR" dirty="0"/>
              <a:t>hydrogène-électrique (hybride non rechargeable), à air comprimé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3757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5604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D34AC2-3728-4A8B-B58F-6888FAEC3D20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1663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4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3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412 </a:t>
            </a:r>
            <a:r>
              <a:rPr lang="fr-FR" sz="1200" noProof="1" smtClean="0">
                <a:solidFill>
                  <a:srgbClr val="30353F"/>
                </a:solidFill>
              </a:rPr>
              <a:t>km</a:t>
            </a:r>
            <a:r>
              <a:rPr lang="fr-FR" sz="1200" baseline="30000" noProof="1" smtClean="0">
                <a:solidFill>
                  <a:srgbClr val="30353F"/>
                </a:solidFill>
              </a:rPr>
              <a:t>2</a:t>
            </a:r>
            <a:r>
              <a:rPr lang="fr-FR" sz="1200" noProof="1" smtClean="0">
                <a:solidFill>
                  <a:srgbClr val="30353F"/>
                </a:solidFill>
              </a:rPr>
              <a:t> de zone d’opération</a:t>
            </a:r>
            <a:endParaRPr lang="fr-FR" sz="1200" baseline="30000" noProof="1" smtClean="0">
              <a:solidFill>
                <a:srgbClr val="30353F"/>
              </a:solidFill>
            </a:endParaRPr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1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34AC2-3728-4A8B-B58F-6888FAEC3D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CF0FF9-56C8-4C0A-B59C-9A7837770158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5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80BF45-B887-493D-9F7C-C877444E3139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4B759B-E26A-4C51-8A81-1C413A6011AD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94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D69AB9-FB7A-4AB1-BBEF-4C1017CA76AA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3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87D21-5CE4-4145-AC06-A18922C5DB75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023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B6EAB2-2A88-432A-8B22-0188C9C30512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20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B0BD-8AE0-4A1E-A71B-E58441F2E152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348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A13BA-E575-419B-BB2A-58E39830ECA3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56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27338E-934C-437F-B2AA-AD30FAA58555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32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9A367-DDBA-4CC1-A6B8-6C2E262B84B0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533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26061-0AF8-43AD-82A8-8E544304D557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Forme libre : Forme 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Forme libre : Forme 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96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EE434-ECFC-4EEC-88AA-45E57DDA955A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15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8923CC-7FB7-4145-A66B-273E799C851E}" type="datetime1">
              <a:rPr lang="fr-FR" noProof="0" smtClean="0"/>
              <a:t>08/11/2022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28E537-E56B-49CA-B596-52598082FBE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447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sv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sv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microsoft.com/office/2007/relationships/hdphoto" Target="../media/hdphoto2.wdp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34" Type="http://schemas.openxmlformats.org/officeDocument/2006/relationships/image" Target="../media/image39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7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microsoft.com/office/2007/relationships/hdphoto" Target="../media/hdphoto3.wdp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microsoft.com/office/2007/relationships/hdphoto" Target="../media/hdphoto4.wdp"/><Relationship Id="rId35" Type="http://schemas.openxmlformats.org/officeDocument/2006/relationships/image" Target="../media/image40.png"/><Relationship Id="rId8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1.xml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Photo en noir et blanc d’une ville&#10;&#10;Description générée automatiqu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100000">
                <a:srgbClr val="1F2229">
                  <a:alpha val="60000"/>
                </a:srgbClr>
              </a:gs>
              <a:gs pos="20000">
                <a:srgbClr val="1F2229">
                  <a:alpha val="91765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" name="Zone de texte 6"/>
          <p:cNvSpPr txBox="1"/>
          <p:nvPr/>
        </p:nvSpPr>
        <p:spPr>
          <a:xfrm>
            <a:off x="915104" y="2677959"/>
            <a:ext cx="1036181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sz="4400" b="1" dirty="0">
                <a:solidFill>
                  <a:schemeClr val="bg1"/>
                </a:solidFill>
                <a:latin typeface="+mj-lt"/>
              </a:rPr>
              <a:t>Baromètre National Autopartage 2022</a:t>
            </a:r>
          </a:p>
        </p:txBody>
      </p:sp>
      <p:sp>
        <p:nvSpPr>
          <p:cNvPr id="21" name="Zone de texte 20"/>
          <p:cNvSpPr txBox="1"/>
          <p:nvPr/>
        </p:nvSpPr>
        <p:spPr>
          <a:xfrm>
            <a:off x="3284893" y="3383947"/>
            <a:ext cx="5622308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sz="2000" dirty="0">
                <a:solidFill>
                  <a:schemeClr val="bg1"/>
                </a:solidFill>
              </a:rPr>
              <a:t>LVMT – AAA</a:t>
            </a:r>
          </a:p>
          <a:p>
            <a:pPr algn="ctr" rtl="0">
              <a:tabLst>
                <a:tab pos="347663" algn="l"/>
              </a:tabLst>
            </a:pPr>
            <a:r>
              <a:rPr lang="fr-FR" sz="2000" dirty="0">
                <a:solidFill>
                  <a:schemeClr val="bg1"/>
                </a:solidFill>
              </a:rPr>
              <a:t>Principaux résultats – Journée nationale autopartage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9 novembre </a:t>
            </a:r>
            <a:r>
              <a:rPr lang="fr-FR" sz="2000" dirty="0" smtClean="0">
                <a:solidFill>
                  <a:schemeClr val="bg1"/>
                </a:solidFill>
              </a:rPr>
              <a:t>2022</a:t>
            </a:r>
          </a:p>
          <a:p>
            <a:pPr algn="ctr">
              <a:tabLst>
                <a:tab pos="347663" algn="l"/>
              </a:tabLst>
            </a:pPr>
            <a:endParaRPr lang="fr-FR" sz="2000" dirty="0">
              <a:solidFill>
                <a:schemeClr val="bg1"/>
              </a:solidFill>
            </a:endParaRPr>
          </a:p>
          <a:p>
            <a:pPr algn="ctr">
              <a:tabLst>
                <a:tab pos="347663" algn="l"/>
              </a:tabLst>
            </a:pPr>
            <a:r>
              <a:rPr lang="fr-FR" sz="2000" dirty="0">
                <a:solidFill>
                  <a:schemeClr val="bg1"/>
                </a:solidFill>
              </a:rPr>
              <a:t>Virginie </a:t>
            </a:r>
            <a:r>
              <a:rPr lang="fr-FR" sz="2000" dirty="0" err="1">
                <a:solidFill>
                  <a:schemeClr val="bg1"/>
                </a:solidFill>
              </a:rPr>
              <a:t>Boutueil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smtClean="0">
                <a:solidFill>
                  <a:schemeClr val="bg1"/>
                </a:solidFill>
              </a:rPr>
              <a:t>Marie Hassen, Thomas </a:t>
            </a:r>
            <a:r>
              <a:rPr lang="fr-FR" sz="2000" dirty="0" err="1" smtClean="0">
                <a:solidFill>
                  <a:schemeClr val="bg1"/>
                </a:solidFill>
              </a:rPr>
              <a:t>Quillerier</a:t>
            </a:r>
            <a:endParaRPr lang="fr-FR" sz="2000" dirty="0">
              <a:solidFill>
                <a:schemeClr val="bg1"/>
              </a:solidFill>
            </a:endParaRPr>
          </a:p>
          <a:p>
            <a:pPr algn="ctr" rtl="0">
              <a:tabLst>
                <a:tab pos="347663" algn="l"/>
              </a:tabLst>
            </a:pPr>
            <a:endParaRPr lang="fr-FR" sz="2000" dirty="0">
              <a:solidFill>
                <a:schemeClr val="bg1"/>
              </a:solidFill>
            </a:endParaRPr>
          </a:p>
          <a:p>
            <a:pPr algn="ctr" rtl="0">
              <a:tabLst>
                <a:tab pos="347663" algn="l"/>
              </a:tabLst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Oval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57640" y="1713563"/>
            <a:ext cx="876722" cy="876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Ova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43971" y="179928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" name="Oval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42756" y="179928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80AA5C56-EC57-4914-8118-68854697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35" y="5129718"/>
            <a:ext cx="2005370" cy="1388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060" y="223520"/>
            <a:ext cx="2362200" cy="762000"/>
          </a:xfrm>
          <a:prstGeom prst="rect">
            <a:avLst/>
          </a:prstGeom>
        </p:spPr>
      </p:pic>
      <p:pic>
        <p:nvPicPr>
          <p:cNvPr id="14" name="Shape 9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248234"/>
            <a:ext cx="299852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8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A1ED0CA-F040-41B6-A83C-4B283D0A7D2B}"/>
              </a:ext>
            </a:extLst>
          </p:cNvPr>
          <p:cNvSpPr/>
          <p:nvPr/>
        </p:nvSpPr>
        <p:spPr>
          <a:xfrm>
            <a:off x="5979163" y="4409397"/>
            <a:ext cx="4437583" cy="1548563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b="1" noProof="1"/>
          </a:p>
        </p:txBody>
      </p:sp>
      <p:graphicFrame>
        <p:nvGraphicFramePr>
          <p:cNvPr id="55" name="Graphique 54">
            <a:extLst>
              <a:ext uri="{FF2B5EF4-FFF2-40B4-BE49-F238E27FC236}">
                <a16:creationId xmlns:a16="http://schemas.microsoft.com/office/drawing/2014/main" id="{E56953C1-60AA-45AC-A7F4-AEF26DA8D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569436"/>
              </p:ext>
            </p:extLst>
          </p:nvPr>
        </p:nvGraphicFramePr>
        <p:xfrm>
          <a:off x="4584700" y="824509"/>
          <a:ext cx="7068232" cy="513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Graphique 49">
            <a:extLst>
              <a:ext uri="{FF2B5EF4-FFF2-40B4-BE49-F238E27FC236}">
                <a16:creationId xmlns:a16="http://schemas.microsoft.com/office/drawing/2014/main" id="{AE21907D-E525-4870-AC8B-38966056B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715302"/>
              </p:ext>
            </p:extLst>
          </p:nvPr>
        </p:nvGraphicFramePr>
        <p:xfrm>
          <a:off x="-88900" y="966746"/>
          <a:ext cx="4949516" cy="537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0AC7B50E-FA0C-4AE8-9329-E670DFE96C77}"/>
              </a:ext>
            </a:extLst>
          </p:cNvPr>
          <p:cNvSpPr/>
          <p:nvPr/>
        </p:nvSpPr>
        <p:spPr>
          <a:xfrm>
            <a:off x="807407" y="4718317"/>
            <a:ext cx="3318777" cy="1551618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orme libre 4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62" name="Zone de texte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2224272" y="165381"/>
            <a:ext cx="77435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BNA 2022 – </a:t>
            </a:r>
            <a:r>
              <a:rPr lang="fr-FR" sz="3200" b="1" noProof="1">
                <a:solidFill>
                  <a:srgbClr val="5F5F5F"/>
                </a:solidFill>
                <a:latin typeface="+mj-lt"/>
              </a:rPr>
              <a:t>DONNEES DE FLOTTE –  VU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6</a:t>
            </a:r>
          </a:p>
        </p:txBody>
      </p:sp>
      <p:sp>
        <p:nvSpPr>
          <p:cNvPr id="51" name="Zone de texte 75"/>
          <p:cNvSpPr txBox="1"/>
          <p:nvPr/>
        </p:nvSpPr>
        <p:spPr>
          <a:xfrm>
            <a:off x="182255" y="6481180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9D6D19-2987-4645-9AD9-CC20010741F6}"/>
              </a:ext>
            </a:extLst>
          </p:cNvPr>
          <p:cNvSpPr/>
          <p:nvPr/>
        </p:nvSpPr>
        <p:spPr>
          <a:xfrm>
            <a:off x="6255778" y="6235314"/>
            <a:ext cx="579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Données manquantes pour Getaround.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Données manquantes pour Citiz Provence et Getaround.</a:t>
            </a:r>
          </a:p>
        </p:txBody>
      </p:sp>
      <p:sp>
        <p:nvSpPr>
          <p:cNvPr id="12" name="Zone de texte 15">
            <a:extLst>
              <a:ext uri="{FF2B5EF4-FFF2-40B4-BE49-F238E27FC236}">
                <a16:creationId xmlns:a16="http://schemas.microsoft.com/office/drawing/2014/main" id="{0756943E-299F-4EE7-BA18-5EBCB30E4B57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10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32B8D0-8D5A-4796-A999-1F6B78234882}"/>
              </a:ext>
            </a:extLst>
          </p:cNvPr>
          <p:cNvSpPr txBox="1"/>
          <p:nvPr/>
        </p:nvSpPr>
        <p:spPr>
          <a:xfrm>
            <a:off x="182255" y="899586"/>
            <a:ext cx="356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3CDD9"/>
                </a:solidFill>
              </a:rPr>
              <a:t>Motorisation</a:t>
            </a:r>
            <a:r>
              <a:rPr lang="fr-FR" sz="2000" b="1" dirty="0"/>
              <a:t>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*</a:t>
            </a:r>
            <a:endParaRPr lang="fr-FR" sz="2000" b="1" dirty="0">
              <a:solidFill>
                <a:srgbClr val="43CDD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381" y="2186240"/>
            <a:ext cx="1714579" cy="123127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529A45E-2250-4BC1-9B51-FDD538724832}"/>
              </a:ext>
            </a:extLst>
          </p:cNvPr>
          <p:cNvSpPr txBox="1"/>
          <p:nvPr/>
        </p:nvSpPr>
        <p:spPr>
          <a:xfrm>
            <a:off x="8690441" y="5557850"/>
            <a:ext cx="3275306" cy="400110"/>
          </a:xfrm>
          <a:prstGeom prst="rect">
            <a:avLst/>
          </a:prstGeom>
          <a:solidFill>
            <a:srgbClr val="D9F5F7"/>
          </a:solidFill>
          <a:ln w="31750">
            <a:solidFill>
              <a:srgbClr val="43CD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Âge moyen des VU</a:t>
            </a:r>
            <a:r>
              <a:rPr lang="fr-FR" sz="2000" dirty="0"/>
              <a:t> : </a:t>
            </a:r>
            <a:r>
              <a:rPr lang="fr-FR" sz="2000" b="1" dirty="0">
                <a:solidFill>
                  <a:srgbClr val="43CDD9"/>
                </a:solidFill>
              </a:rPr>
              <a:t>1,6 ans</a:t>
            </a:r>
            <a:endParaRPr lang="fr-FR" sz="2000" i="1" dirty="0">
              <a:solidFill>
                <a:srgbClr val="43C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4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5FBD06A-2E7E-4EA6-99CE-94673E27691A}"/>
              </a:ext>
            </a:extLst>
          </p:cNvPr>
          <p:cNvGraphicFramePr>
            <a:graphicFrameLocks noGrp="1"/>
          </p:cNvGraphicFramePr>
          <p:nvPr/>
        </p:nvGraphicFramePr>
        <p:xfrm>
          <a:off x="335384" y="1415899"/>
          <a:ext cx="7730248" cy="4626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4181">
                  <a:extLst>
                    <a:ext uri="{9D8B030D-6E8A-4147-A177-3AD203B41FA5}">
                      <a16:colId xmlns:a16="http://schemas.microsoft.com/office/drawing/2014/main" val="2257106369"/>
                    </a:ext>
                  </a:extLst>
                </a:gridCol>
                <a:gridCol w="2506067">
                  <a:extLst>
                    <a:ext uri="{9D8B030D-6E8A-4147-A177-3AD203B41FA5}">
                      <a16:colId xmlns:a16="http://schemas.microsoft.com/office/drawing/2014/main" val="1879071535"/>
                    </a:ext>
                  </a:extLst>
                </a:gridCol>
              </a:tblGrid>
              <a:tr h="511765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Emissions du parc autopartage *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297172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Tous véhicules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43CDD9"/>
                          </a:solidFill>
                        </a:rPr>
                        <a:t>56g/km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000653"/>
                  </a:ext>
                </a:extLst>
              </a:tr>
              <a:tr h="544476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VP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43CDD9"/>
                          </a:solidFill>
                        </a:rPr>
                        <a:t>51 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77435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VP – en station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77 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73779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VP – en </a:t>
                      </a:r>
                      <a:r>
                        <a:rPr lang="fr-FR" sz="2000" i="1" dirty="0">
                          <a:solidFill>
                            <a:schemeClr val="tx1"/>
                          </a:solidFill>
                        </a:rPr>
                        <a:t>free-floating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19 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12550"/>
                  </a:ext>
                </a:extLst>
              </a:tr>
              <a:tr h="69984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VP hors véhicules électriques 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98 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91182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VU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43CDD9"/>
                          </a:solidFill>
                        </a:rPr>
                        <a:t>117g/km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820294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VU hors véhicules électriques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183g/km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14441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EB236C1-FF27-464E-BA3D-F0C96597C0F8}"/>
              </a:ext>
            </a:extLst>
          </p:cNvPr>
          <p:cNvSpPr/>
          <p:nvPr/>
        </p:nvSpPr>
        <p:spPr>
          <a:xfrm>
            <a:off x="7507062" y="6519446"/>
            <a:ext cx="5796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Données manquantes pour Getaround </a:t>
            </a:r>
          </a:p>
        </p:txBody>
      </p:sp>
      <p:sp>
        <p:nvSpPr>
          <p:cNvPr id="5" name="Forme libre 42">
            <a:extLst>
              <a:ext uri="{FF2B5EF4-FFF2-40B4-BE49-F238E27FC236}">
                <a16:creationId xmlns:a16="http://schemas.microsoft.com/office/drawing/2014/main" id="{37B54A6C-4E3D-454F-898D-2E80BC608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8" name="Zone de texte 15">
            <a:extLst>
              <a:ext uri="{FF2B5EF4-FFF2-40B4-BE49-F238E27FC236}">
                <a16:creationId xmlns:a16="http://schemas.microsoft.com/office/drawing/2014/main" id="{4286A90B-8EE6-48B0-A778-5EAFC686388F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11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32B8D0-8D5A-4796-A999-1F6B78234882}"/>
              </a:ext>
            </a:extLst>
          </p:cNvPr>
          <p:cNvSpPr txBox="1"/>
          <p:nvPr/>
        </p:nvSpPr>
        <p:spPr>
          <a:xfrm>
            <a:off x="8630158" y="2135515"/>
            <a:ext cx="35618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Emissions des </a:t>
            </a:r>
            <a:r>
              <a:rPr lang="fr-FR" sz="2000" b="1" dirty="0">
                <a:solidFill>
                  <a:srgbClr val="C00000"/>
                </a:solidFill>
              </a:rPr>
              <a:t>VP neufs</a:t>
            </a:r>
            <a:r>
              <a:rPr lang="fr-FR" sz="2000" b="1" dirty="0"/>
              <a:t> vendus en France en 2020</a:t>
            </a:r>
          </a:p>
          <a:p>
            <a:pPr algn="ctr"/>
            <a:r>
              <a:rPr lang="fr-FR" sz="500" b="1" dirty="0">
                <a:solidFill>
                  <a:srgbClr val="C00000"/>
                </a:solidFill>
              </a:rPr>
              <a:t/>
            </a:r>
            <a:br>
              <a:rPr lang="fr-FR" sz="5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97 g/km</a:t>
            </a:r>
          </a:p>
          <a:p>
            <a:pPr algn="ctr"/>
            <a:endParaRPr lang="fr-FR" sz="2000" b="1" dirty="0">
              <a:solidFill>
                <a:srgbClr val="C00000"/>
              </a:solidFill>
            </a:endParaRPr>
          </a:p>
          <a:p>
            <a:pPr algn="ctr"/>
            <a:endParaRPr lang="fr-FR" sz="2000" b="1" dirty="0">
              <a:solidFill>
                <a:srgbClr val="C00000"/>
              </a:solidFill>
            </a:endParaRPr>
          </a:p>
          <a:p>
            <a:pPr algn="ctr"/>
            <a:endParaRPr lang="fr-FR" sz="2000" b="1" dirty="0">
              <a:solidFill>
                <a:srgbClr val="C00000"/>
              </a:solidFill>
            </a:endParaRPr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</a:rPr>
              <a:t>108 g/km</a:t>
            </a:r>
          </a:p>
        </p:txBody>
      </p:sp>
      <p:sp>
        <p:nvSpPr>
          <p:cNvPr id="9" name="Zone de texte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2611099" y="165381"/>
            <a:ext cx="69698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BNA 2022 – ZOOM SUR :</a:t>
            </a:r>
            <a:r>
              <a:rPr lang="fr-FR" sz="3200" b="1" noProof="1">
                <a:solidFill>
                  <a:srgbClr val="30353F"/>
                </a:solidFill>
                <a:latin typeface="Century Gothic"/>
              </a:rPr>
              <a:t> </a:t>
            </a:r>
            <a:r>
              <a:rPr lang="fr-FR" sz="3200" b="1" noProof="1">
                <a:solidFill>
                  <a:srgbClr val="43CDD9"/>
                </a:solidFill>
                <a:latin typeface="+mj-lt"/>
              </a:rPr>
              <a:t>EMISSIONS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809470" y="4658497"/>
            <a:ext cx="1915298" cy="123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809470" y="3029166"/>
            <a:ext cx="1915298" cy="123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D85B2D1E-7E21-4861-8969-B8F9A6302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68056"/>
              </p:ext>
            </p:extLst>
          </p:nvPr>
        </p:nvGraphicFramePr>
        <p:xfrm>
          <a:off x="1747511" y="1771276"/>
          <a:ext cx="4754598" cy="438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65863DD9-1D24-49D6-84A6-6915C8DF1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59679"/>
              </p:ext>
            </p:extLst>
          </p:nvPr>
        </p:nvGraphicFramePr>
        <p:xfrm>
          <a:off x="6587501" y="1818068"/>
          <a:ext cx="5490830" cy="438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1" name="Zone de texte 34">
            <a:extLst>
              <a:ext uri="{FF2B5EF4-FFF2-40B4-BE49-F238E27FC236}">
                <a16:creationId xmlns:a16="http://schemas.microsoft.com/office/drawing/2014/main" id="{91D4C937-75FB-4B90-9002-BF13D152B99D}"/>
              </a:ext>
            </a:extLst>
          </p:cNvPr>
          <p:cNvSpPr txBox="1"/>
          <p:nvPr/>
        </p:nvSpPr>
        <p:spPr>
          <a:xfrm>
            <a:off x="1852103" y="165381"/>
            <a:ext cx="848790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tabLst>
                <a:tab pos="347663" algn="l"/>
              </a:tabLst>
            </a:pP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Comparaison</a:t>
            </a:r>
            <a:r>
              <a:rPr kumimoji="0" lang="fr-FR" sz="4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France - Allemagne</a:t>
            </a:r>
            <a:endParaRPr kumimoji="0" lang="fr-FR" sz="4400" i="0" u="none" strike="noStrike" kern="1200" cap="none" spc="0" normalizeH="0" baseline="3000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B1AB68-589A-4CAF-8C35-09CF9DEF5258}"/>
              </a:ext>
            </a:extLst>
          </p:cNvPr>
          <p:cNvGrpSpPr/>
          <p:nvPr/>
        </p:nvGrpSpPr>
        <p:grpSpPr>
          <a:xfrm>
            <a:off x="17531" y="2489767"/>
            <a:ext cx="1522750" cy="939233"/>
            <a:chOff x="1994086" y="5230234"/>
            <a:chExt cx="2003302" cy="88512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CE03AB0-CBC4-490E-8F50-9326CDCE2529}"/>
                </a:ext>
              </a:extLst>
            </p:cNvPr>
            <p:cNvGrpSpPr/>
            <p:nvPr/>
          </p:nvGrpSpPr>
          <p:grpSpPr>
            <a:xfrm>
              <a:off x="2059272" y="5657475"/>
              <a:ext cx="1938116" cy="457886"/>
              <a:chOff x="1670113" y="5558080"/>
              <a:chExt cx="1938116" cy="45788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FCFD9E-2CEB-40D3-9992-3AD4AA6E2F13}"/>
                  </a:ext>
                </a:extLst>
              </p:cNvPr>
              <p:cNvSpPr/>
              <p:nvPr/>
            </p:nvSpPr>
            <p:spPr>
              <a:xfrm>
                <a:off x="1670113" y="5780118"/>
                <a:ext cx="566380" cy="235848"/>
              </a:xfrm>
              <a:prstGeom prst="rect">
                <a:avLst/>
              </a:prstGeom>
              <a:solidFill>
                <a:srgbClr val="EFC98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89E729-0BDB-452C-8A5F-47795A0AC11D}"/>
                  </a:ext>
                </a:extLst>
              </p:cNvPr>
              <p:cNvSpPr/>
              <p:nvPr/>
            </p:nvSpPr>
            <p:spPr>
              <a:xfrm>
                <a:off x="1670113" y="5558080"/>
                <a:ext cx="566380" cy="236251"/>
              </a:xfrm>
              <a:prstGeom prst="rect">
                <a:avLst/>
              </a:prstGeom>
              <a:solidFill>
                <a:srgbClr val="E29C1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ZoneTexte 1">
                <a:extLst>
                  <a:ext uri="{FF2B5EF4-FFF2-40B4-BE49-F238E27FC236}">
                    <a16:creationId xmlns:a16="http://schemas.microsoft.com/office/drawing/2014/main" id="{EF241F13-D589-4F15-AC8F-2774F7F428F5}"/>
                  </a:ext>
                </a:extLst>
              </p:cNvPr>
              <p:cNvSpPr txBox="1"/>
              <p:nvPr/>
            </p:nvSpPr>
            <p:spPr>
              <a:xfrm>
                <a:off x="2324771" y="5569857"/>
                <a:ext cx="949300" cy="19221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Station</a:t>
                </a:r>
              </a:p>
            </p:txBody>
          </p:sp>
          <p:sp>
            <p:nvSpPr>
              <p:cNvPr id="39" name="ZoneTexte 1">
                <a:extLst>
                  <a:ext uri="{FF2B5EF4-FFF2-40B4-BE49-F238E27FC236}">
                    <a16:creationId xmlns:a16="http://schemas.microsoft.com/office/drawing/2014/main" id="{425B9E69-B997-4BA1-854D-63BE1FF8A002}"/>
                  </a:ext>
                </a:extLst>
              </p:cNvPr>
              <p:cNvSpPr txBox="1"/>
              <p:nvPr/>
            </p:nvSpPr>
            <p:spPr>
              <a:xfrm>
                <a:off x="2328353" y="5791701"/>
                <a:ext cx="1279876" cy="19221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Free-Floating</a:t>
                </a:r>
                <a:endPara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3623BDC-CD96-41AC-98F2-4C8A9275F932}"/>
                </a:ext>
              </a:extLst>
            </p:cNvPr>
            <p:cNvSpPr txBox="1"/>
            <p:nvPr/>
          </p:nvSpPr>
          <p:spPr>
            <a:xfrm>
              <a:off x="1994086" y="5230234"/>
              <a:ext cx="1777719" cy="31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+mj-lt"/>
                  <a:cs typeface="Arial" panose="020B0604020202020204" pitchFamily="34" charset="0"/>
                </a:rPr>
                <a:t>Allemagne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17F303-5303-4D93-8082-54E4AD4349B4}"/>
              </a:ext>
            </a:extLst>
          </p:cNvPr>
          <p:cNvGrpSpPr/>
          <p:nvPr/>
        </p:nvGrpSpPr>
        <p:grpSpPr>
          <a:xfrm>
            <a:off x="0" y="3853703"/>
            <a:ext cx="1662119" cy="887798"/>
            <a:chOff x="7982423" y="5090910"/>
            <a:chExt cx="1662119" cy="88779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163E2C9-929E-4A97-8C67-9CEE75583B92}"/>
                </a:ext>
              </a:extLst>
            </p:cNvPr>
            <p:cNvGrpSpPr/>
            <p:nvPr/>
          </p:nvGrpSpPr>
          <p:grpSpPr>
            <a:xfrm>
              <a:off x="8077557" y="5546672"/>
              <a:ext cx="1566985" cy="432036"/>
              <a:chOff x="8077557" y="5546672"/>
              <a:chExt cx="1566985" cy="43203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8F0EE6-82F7-419E-80F3-D1FDA56FE86C}"/>
                  </a:ext>
                </a:extLst>
              </p:cNvPr>
              <p:cNvSpPr/>
              <p:nvPr/>
            </p:nvSpPr>
            <p:spPr>
              <a:xfrm>
                <a:off x="8077557" y="5759783"/>
                <a:ext cx="430517" cy="202286"/>
              </a:xfrm>
              <a:prstGeom prst="rect">
                <a:avLst/>
              </a:prstGeom>
              <a:solidFill>
                <a:srgbClr val="9BDF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1B8614-BADC-4D63-B79B-5C88A53202A2}"/>
                  </a:ext>
                </a:extLst>
              </p:cNvPr>
              <p:cNvSpPr/>
              <p:nvPr/>
            </p:nvSpPr>
            <p:spPr>
              <a:xfrm>
                <a:off x="8077562" y="5546672"/>
                <a:ext cx="430512" cy="213112"/>
              </a:xfrm>
              <a:prstGeom prst="rect">
                <a:avLst/>
              </a:prstGeom>
              <a:solidFill>
                <a:srgbClr val="1EA1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1">
                <a:extLst>
                  <a:ext uri="{FF2B5EF4-FFF2-40B4-BE49-F238E27FC236}">
                    <a16:creationId xmlns:a16="http://schemas.microsoft.com/office/drawing/2014/main" id="{9FAD2DAC-3FA3-474E-BA20-28E5133CE181}"/>
                  </a:ext>
                </a:extLst>
              </p:cNvPr>
              <p:cNvSpPr txBox="1"/>
              <p:nvPr/>
            </p:nvSpPr>
            <p:spPr>
              <a:xfrm>
                <a:off x="8602960" y="5546672"/>
                <a:ext cx="745783" cy="20170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Station</a:t>
                </a:r>
              </a:p>
            </p:txBody>
          </p:sp>
          <p:sp>
            <p:nvSpPr>
              <p:cNvPr id="43" name="ZoneTexte 1">
                <a:extLst>
                  <a:ext uri="{FF2B5EF4-FFF2-40B4-BE49-F238E27FC236}">
                    <a16:creationId xmlns:a16="http://schemas.microsoft.com/office/drawing/2014/main" id="{72E7B237-F1AA-4BC7-B774-2A1C05456247}"/>
                  </a:ext>
                </a:extLst>
              </p:cNvPr>
              <p:cNvSpPr txBox="1"/>
              <p:nvPr/>
            </p:nvSpPr>
            <p:spPr>
              <a:xfrm>
                <a:off x="8593466" y="5743144"/>
                <a:ext cx="1051076" cy="2355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Free-Floating</a:t>
                </a:r>
                <a:endParaRPr kumimoji="0" lang="fr-FR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8BF35C0-C83D-4A85-93EA-EB9B7E4DBFA3}"/>
                </a:ext>
              </a:extLst>
            </p:cNvPr>
            <p:cNvSpPr txBox="1"/>
            <p:nvPr/>
          </p:nvSpPr>
          <p:spPr>
            <a:xfrm>
              <a:off x="7982423" y="5090910"/>
              <a:ext cx="983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+mj-lt"/>
                  <a:cs typeface="Arial" panose="020B0604020202020204" pitchFamily="34" charset="0"/>
                </a:rPr>
                <a:t>France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E32B8D0-8D5A-4796-A999-1F6B78234882}"/>
              </a:ext>
            </a:extLst>
          </p:cNvPr>
          <p:cNvSpPr txBox="1"/>
          <p:nvPr/>
        </p:nvSpPr>
        <p:spPr>
          <a:xfrm>
            <a:off x="2783690" y="1188584"/>
            <a:ext cx="268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Nombre de </a:t>
            </a:r>
            <a:r>
              <a:rPr lang="fr-FR" sz="2200" b="1" dirty="0">
                <a:solidFill>
                  <a:srgbClr val="43CDD9"/>
                </a:solidFill>
              </a:rPr>
              <a:t>véhicules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6ADEB8-9932-4F59-BB60-F5CF4DBFDD3A}"/>
              </a:ext>
            </a:extLst>
          </p:cNvPr>
          <p:cNvSpPr txBox="1"/>
          <p:nvPr/>
        </p:nvSpPr>
        <p:spPr>
          <a:xfrm>
            <a:off x="7366076" y="1188584"/>
            <a:ext cx="3933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Nombre d’</a:t>
            </a:r>
            <a:r>
              <a:rPr lang="fr-FR" sz="2200" b="1" dirty="0">
                <a:solidFill>
                  <a:srgbClr val="43CDD9"/>
                </a:solidFill>
              </a:rPr>
              <a:t>usagers</a:t>
            </a:r>
            <a:r>
              <a:rPr lang="fr-FR" sz="2200" b="1" dirty="0"/>
              <a:t> </a:t>
            </a:r>
            <a:r>
              <a:rPr lang="fr-FR" sz="2200" b="1" dirty="0">
                <a:solidFill>
                  <a:srgbClr val="43CDD9"/>
                </a:solidFill>
              </a:rPr>
              <a:t>uniques</a:t>
            </a:r>
          </a:p>
        </p:txBody>
      </p:sp>
      <p:sp>
        <p:nvSpPr>
          <p:cNvPr id="21" name="Forme libre 48">
            <a:extLst>
              <a:ext uri="{FF2B5EF4-FFF2-40B4-BE49-F238E27FC236}">
                <a16:creationId xmlns:a16="http://schemas.microsoft.com/office/drawing/2014/main" id="{604BBDAC-9348-42DD-ADA8-9858BD43C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98A3A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Zone de texte 15">
            <a:extLst>
              <a:ext uri="{FF2B5EF4-FFF2-40B4-BE49-F238E27FC236}">
                <a16:creationId xmlns:a16="http://schemas.microsoft.com/office/drawing/2014/main" id="{14B0470F-0436-465B-B63C-684D9B7F9118}"/>
              </a:ext>
            </a:extLst>
          </p:cNvPr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12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47E55C-EDCF-4A08-88CE-D34525D79E3F}"/>
              </a:ext>
            </a:extLst>
          </p:cNvPr>
          <p:cNvGrpSpPr/>
          <p:nvPr/>
        </p:nvGrpSpPr>
        <p:grpSpPr>
          <a:xfrm>
            <a:off x="313597" y="6097681"/>
            <a:ext cx="11564806" cy="615553"/>
            <a:chOff x="65009" y="5967029"/>
            <a:chExt cx="11564806" cy="82192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5646CB2-03D0-4BAE-B60F-C2D057375BB3}"/>
                </a:ext>
              </a:extLst>
            </p:cNvPr>
            <p:cNvSpPr txBox="1"/>
            <p:nvPr/>
          </p:nvSpPr>
          <p:spPr>
            <a:xfrm>
              <a:off x="113669" y="5967030"/>
              <a:ext cx="2600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Des marchés contrastés :</a:t>
              </a:r>
              <a:endParaRPr lang="fr-FR" sz="1600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0A4C0AA-3F35-4ECF-8CC2-951B3CAEED32}"/>
                </a:ext>
              </a:extLst>
            </p:cNvPr>
            <p:cNvSpPr txBox="1"/>
            <p:nvPr/>
          </p:nvSpPr>
          <p:spPr>
            <a:xfrm>
              <a:off x="2799620" y="5967030"/>
              <a:ext cx="30863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Peu de services en commun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prstClr val="black"/>
                  </a:solidFill>
                  <a:latin typeface="Segoe UI Light"/>
                </a:rPr>
                <a:t>Part 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≠ </a:t>
              </a:r>
              <a:r>
                <a:rPr lang="fr-FR" sz="1600" dirty="0"/>
                <a:t>du free-floating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545FD67-CAD0-4BDD-BB11-8554B8158208}"/>
                </a:ext>
              </a:extLst>
            </p:cNvPr>
            <p:cNvSpPr txBox="1"/>
            <p:nvPr/>
          </p:nvSpPr>
          <p:spPr>
            <a:xfrm>
              <a:off x="5537077" y="5967030"/>
              <a:ext cx="6092738" cy="78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prstClr val="black"/>
                  </a:solidFill>
                  <a:latin typeface="Segoe UI Light"/>
                </a:rPr>
                <a:t>Villes de moins de 50 000 habs. : </a:t>
              </a:r>
              <a:r>
                <a:rPr lang="fr-FR" sz="1600" b="1" dirty="0">
                  <a:solidFill>
                    <a:srgbClr val="E29C1E"/>
                  </a:solidFill>
                  <a:latin typeface="Segoe UI Light"/>
                </a:rPr>
                <a:t>772</a:t>
              </a:r>
              <a:r>
                <a:rPr lang="fr-FR" sz="1600" dirty="0">
                  <a:solidFill>
                    <a:prstClr val="black"/>
                  </a:solidFill>
                  <a:latin typeface="Segoe UI Light"/>
                </a:rPr>
                <a:t> en Allemagne / </a:t>
              </a:r>
              <a:r>
                <a:rPr lang="fr-FR" sz="1600" b="1" dirty="0">
                  <a:solidFill>
                    <a:srgbClr val="1EA1C0"/>
                  </a:solidFill>
                  <a:latin typeface="Segoe UI Light"/>
                </a:rPr>
                <a:t>626</a:t>
              </a:r>
              <a:r>
                <a:rPr lang="fr-FR" sz="1600" dirty="0">
                  <a:solidFill>
                    <a:prstClr val="black"/>
                  </a:solidFill>
                  <a:latin typeface="Segoe UI Light"/>
                </a:rPr>
                <a:t> en France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Villes de </a:t>
              </a:r>
              <a:r>
                <a:rPr kumimoji="0" lang="fr-FR" sz="16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plus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de 50 000 habs. :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29C1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163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en Allemagne/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A1C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111 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en France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0F1A7716-F9A9-487E-8B0F-6650E58A60AC}"/>
                </a:ext>
              </a:extLst>
            </p:cNvPr>
            <p:cNvSpPr/>
            <p:nvPr/>
          </p:nvSpPr>
          <p:spPr>
            <a:xfrm>
              <a:off x="65009" y="5967029"/>
              <a:ext cx="11443819" cy="821927"/>
            </a:xfrm>
            <a:prstGeom prst="roundRect">
              <a:avLst/>
            </a:prstGeom>
            <a:noFill/>
            <a:ln w="28575">
              <a:solidFill>
                <a:srgbClr val="43C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285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27" y="2746804"/>
            <a:ext cx="110520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515A6B"/>
                </a:solidFill>
              </a:rPr>
              <a:t>(2</a:t>
            </a:r>
            <a:r>
              <a:rPr lang="fr-FR" sz="3200" b="1" baseline="30000" dirty="0">
                <a:solidFill>
                  <a:srgbClr val="515A6B"/>
                </a:solidFill>
              </a:rPr>
              <a:t>ème</a:t>
            </a:r>
            <a:r>
              <a:rPr lang="fr-FR" sz="3200" b="1" dirty="0">
                <a:solidFill>
                  <a:srgbClr val="515A6B"/>
                </a:solidFill>
              </a:rPr>
              <a:t> prise de parole)</a:t>
            </a:r>
            <a:br>
              <a:rPr lang="fr-FR" sz="3200" b="1" dirty="0">
                <a:solidFill>
                  <a:srgbClr val="515A6B"/>
                </a:solidFill>
              </a:rPr>
            </a:br>
            <a:r>
              <a:rPr lang="fr-FR" sz="3200" b="1" dirty="0">
                <a:solidFill>
                  <a:srgbClr val="515A6B"/>
                </a:solidFill>
              </a:rPr>
              <a:t/>
            </a:r>
            <a:br>
              <a:rPr lang="fr-FR" sz="3200" b="1" dirty="0">
                <a:solidFill>
                  <a:srgbClr val="515A6B"/>
                </a:solidFill>
              </a:rPr>
            </a:br>
            <a:r>
              <a:rPr lang="fr-FR" sz="3200" b="1" dirty="0">
                <a:solidFill>
                  <a:srgbClr val="515A6B"/>
                </a:solidFill>
              </a:rPr>
              <a:t>Autopartage dans les territoires</a:t>
            </a:r>
          </a:p>
        </p:txBody>
      </p:sp>
      <p:sp>
        <p:nvSpPr>
          <p:cNvPr id="46" name="Forme libre 4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54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13</a:t>
            </a:fld>
            <a:endParaRPr lang="fr-FR" sz="14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 4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98A3A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0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76F16-C4B9-4790-A88E-0E921FD2D963}" type="slidenum">
              <a:rPr kumimoji="0" lang="fr-FR" sz="1400" b="1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14</a:t>
            </a:fld>
            <a:endParaRPr kumimoji="0" lang="fr-FR" sz="1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5" name="Zone de texte 75"/>
          <p:cNvSpPr txBox="1"/>
          <p:nvPr/>
        </p:nvSpPr>
        <p:spPr>
          <a:xfrm>
            <a:off x="381000" y="6345823"/>
            <a:ext cx="57392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2021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2021, hors B2B</a:t>
            </a:r>
          </a:p>
        </p:txBody>
      </p:sp>
      <p:sp>
        <p:nvSpPr>
          <p:cNvPr id="51" name="Zone de texte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3366241" y="159390"/>
            <a:ext cx="55079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L’AUTOPARTAGE EN FRANCE</a:t>
            </a:r>
          </a:p>
        </p:txBody>
      </p:sp>
      <p:sp>
        <p:nvSpPr>
          <p:cNvPr id="54" name="Zone de texte 120"/>
          <p:cNvSpPr txBox="1"/>
          <p:nvPr/>
        </p:nvSpPr>
        <p:spPr>
          <a:xfrm>
            <a:off x="1637770" y="1732228"/>
            <a:ext cx="28003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30353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COMMUNES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47488" y="2431729"/>
            <a:ext cx="458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s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oit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2,1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% des 34 968 communes françaises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avec au moins 1 service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soit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24 368189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hab.</a:t>
            </a:r>
          </a:p>
        </p:txBody>
      </p:sp>
      <p:sp>
        <p:nvSpPr>
          <p:cNvPr id="64" name="Zone de texte 63"/>
          <p:cNvSpPr txBox="1"/>
          <p:nvPr/>
        </p:nvSpPr>
        <p:spPr>
          <a:xfrm>
            <a:off x="2202799" y="1125062"/>
            <a:ext cx="167025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1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736</a:t>
            </a:r>
            <a:endParaRPr kumimoji="0" lang="fr-FR" sz="3200" b="1" i="0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Zone de texte 63"/>
          <p:cNvSpPr txBox="1"/>
          <p:nvPr/>
        </p:nvSpPr>
        <p:spPr>
          <a:xfrm>
            <a:off x="8492490" y="1106509"/>
            <a:ext cx="167025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603</a:t>
            </a:r>
          </a:p>
        </p:txBody>
      </p:sp>
      <p:sp>
        <p:nvSpPr>
          <p:cNvPr id="18" name="Zone de texte 120"/>
          <p:cNvSpPr txBox="1"/>
          <p:nvPr/>
        </p:nvSpPr>
        <p:spPr>
          <a:xfrm>
            <a:off x="7927461" y="1580051"/>
            <a:ext cx="28003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30353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COMMUNES </a:t>
            </a:r>
          </a:p>
          <a:p>
            <a:pPr lvl="0" algn="ctr"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30353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urbaines</a:t>
            </a:r>
            <a:endParaRPr lang="fr-FR" noProof="1">
              <a:solidFill>
                <a:srgbClr val="30353F"/>
              </a:solidFill>
              <a:latin typeface="Century Gothic"/>
            </a:endParaRPr>
          </a:p>
          <a:p>
            <a:pPr lvl="0" algn="ctr">
              <a:tabLst>
                <a:tab pos="347663" algn="l"/>
              </a:tabLst>
              <a:defRPr/>
            </a:pPr>
            <a:endParaRPr lang="fr-FR" noProof="1">
              <a:solidFill>
                <a:srgbClr val="30353F"/>
              </a:solidFill>
              <a:latin typeface="Century Gothic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09819" y="1375640"/>
            <a:ext cx="4580877" cy="38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dont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87433" y="6130379"/>
            <a:ext cx="579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rgbClr val="404040"/>
                </a:solidFill>
              </a:rPr>
              <a:t>(**) </a:t>
            </a:r>
            <a:r>
              <a:rPr lang="fr-FR" sz="1200" dirty="0">
                <a:solidFill>
                  <a:srgbClr val="404040"/>
                </a:solidFill>
              </a:rPr>
              <a:t>EPCI : communautés urbaines, communautés d’agglomération, communautés de communes, syndicats d’agglomération nouvelle, syndicats de communes, syndicats mixtes.</a:t>
            </a:r>
          </a:p>
        </p:txBody>
      </p:sp>
      <p:sp>
        <p:nvSpPr>
          <p:cNvPr id="20" name="Zone de texte 120"/>
          <p:cNvSpPr txBox="1"/>
          <p:nvPr/>
        </p:nvSpPr>
        <p:spPr>
          <a:xfrm>
            <a:off x="1637771" y="4256959"/>
            <a:ext cx="28003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EPCI</a:t>
            </a:r>
            <a:r>
              <a:rPr kumimoji="0" lang="fr-FR" sz="1800" b="0" i="0" u="none" strike="noStrike" kern="1200" cap="none" spc="0" normalizeH="0" baseline="3000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(**)</a:t>
            </a: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Zone de texte 63"/>
          <p:cNvSpPr txBox="1"/>
          <p:nvPr/>
        </p:nvSpPr>
        <p:spPr>
          <a:xfrm>
            <a:off x="2202800" y="3668471"/>
            <a:ext cx="167025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1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237</a:t>
            </a:r>
            <a:endParaRPr kumimoji="0" lang="fr-FR" sz="3200" b="1" i="0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7488" y="4975137"/>
            <a:ext cx="458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solidFill>
                  <a:srgbClr val="000000"/>
                </a:solidFill>
              </a:rPr>
              <a:t>soit 19% des 1 254 EPCI français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avec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au moins 1 service</a:t>
            </a:r>
          </a:p>
          <a:p>
            <a:pPr lvl="0" algn="ctr"/>
            <a:r>
              <a:rPr lang="fr-FR" dirty="0">
                <a:solidFill>
                  <a:srgbClr val="000000"/>
                </a:solidFill>
              </a:rPr>
              <a:t>soit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39 041 407 </a:t>
            </a:r>
            <a:r>
              <a:rPr lang="fr-FR" dirty="0">
                <a:solidFill>
                  <a:srgbClr val="000000"/>
                </a:solidFill>
              </a:rPr>
              <a:t>hab.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726D92-56CA-48B7-AAA4-E7CA4FA42173}"/>
              </a:ext>
            </a:extLst>
          </p:cNvPr>
          <p:cNvSpPr txBox="1"/>
          <p:nvPr/>
        </p:nvSpPr>
        <p:spPr>
          <a:xfrm>
            <a:off x="7037178" y="2431729"/>
            <a:ext cx="503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Soit</a:t>
            </a:r>
            <a:r>
              <a:rPr lang="fr-FR" b="1" dirty="0">
                <a:solidFill>
                  <a:prstClr val="black"/>
                </a:solidFill>
                <a:latin typeface="Segoe UI Light"/>
              </a:rPr>
              <a:t>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14% des 4 193 communes urbaines françaises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Avec au moins 1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soit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</a:rPr>
              <a:t>24 124 175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hab.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Zone de texte 63">
            <a:extLst>
              <a:ext uri="{FF2B5EF4-FFF2-40B4-BE49-F238E27FC236}">
                <a16:creationId xmlns:a16="http://schemas.microsoft.com/office/drawing/2014/main" id="{36830ADE-F207-42E2-B3FB-4E19755BF23B}"/>
              </a:ext>
            </a:extLst>
          </p:cNvPr>
          <p:cNvSpPr txBox="1"/>
          <p:nvPr/>
        </p:nvSpPr>
        <p:spPr>
          <a:xfrm>
            <a:off x="8492490" y="3740899"/>
            <a:ext cx="167025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1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133</a:t>
            </a:r>
            <a:endParaRPr kumimoji="0" lang="fr-FR" sz="3200" b="1" i="0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5" name="Zone de texte 120">
            <a:extLst>
              <a:ext uri="{FF2B5EF4-FFF2-40B4-BE49-F238E27FC236}">
                <a16:creationId xmlns:a16="http://schemas.microsoft.com/office/drawing/2014/main" id="{022CD6C4-5764-4790-9C53-054674CBF360}"/>
              </a:ext>
            </a:extLst>
          </p:cNvPr>
          <p:cNvSpPr txBox="1"/>
          <p:nvPr/>
        </p:nvSpPr>
        <p:spPr>
          <a:xfrm>
            <a:off x="7927461" y="4214441"/>
            <a:ext cx="28003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30353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COMMUNES </a:t>
            </a:r>
          </a:p>
          <a:p>
            <a:pPr lvl="0" algn="ctr">
              <a:tabLst>
                <a:tab pos="347663" algn="l"/>
              </a:tabLst>
              <a:defRPr/>
            </a:pPr>
            <a:r>
              <a: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30353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rurales</a:t>
            </a:r>
            <a:endParaRPr lang="fr-FR" noProof="1">
              <a:solidFill>
                <a:srgbClr val="30353F"/>
              </a:solidFill>
              <a:latin typeface="Century Gothic"/>
            </a:endParaRPr>
          </a:p>
          <a:p>
            <a:pPr lvl="0" algn="ctr">
              <a:tabLst>
                <a:tab pos="347663" algn="l"/>
              </a:tabLst>
              <a:defRPr/>
            </a:pPr>
            <a:endParaRPr lang="fr-FR" noProof="1">
              <a:solidFill>
                <a:srgbClr val="30353F"/>
              </a:solidFill>
              <a:latin typeface="Century Gothic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8269F9-A7BC-4379-8E3F-91E87303A85B}"/>
              </a:ext>
            </a:extLst>
          </p:cNvPr>
          <p:cNvSpPr txBox="1"/>
          <p:nvPr/>
        </p:nvSpPr>
        <p:spPr>
          <a:xfrm>
            <a:off x="7037178" y="5066119"/>
            <a:ext cx="503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Soit</a:t>
            </a:r>
            <a:r>
              <a:rPr lang="fr-FR" b="1" dirty="0">
                <a:solidFill>
                  <a:prstClr val="black"/>
                </a:solidFill>
                <a:latin typeface="Segoe UI Light"/>
              </a:rPr>
              <a:t>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0,4% des 30 775 communes rurales françaises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Avec au moins 1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soit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</a:rPr>
              <a:t>244 014 </a:t>
            </a:r>
            <a:r>
              <a:rPr lang="fr-FR" dirty="0">
                <a:solidFill>
                  <a:prstClr val="black"/>
                </a:solidFill>
                <a:latin typeface="Segoe UI Light"/>
              </a:rPr>
              <a:t>hab.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CE935C-46EA-434C-9715-EC2D89B13782}"/>
              </a:ext>
            </a:extLst>
          </p:cNvPr>
          <p:cNvSpPr txBox="1"/>
          <p:nvPr/>
        </p:nvSpPr>
        <p:spPr>
          <a:xfrm>
            <a:off x="6995824" y="3370171"/>
            <a:ext cx="45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Segoe UI Light"/>
              </a:rPr>
              <a:t>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7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A7D84A-09EC-417F-80D9-CE63C3C1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0160"/>
            <a:ext cx="5789347" cy="5248800"/>
          </a:xfrm>
          <a:prstGeom prst="rect">
            <a:avLst/>
          </a:prstGeom>
        </p:spPr>
      </p:pic>
      <p:sp>
        <p:nvSpPr>
          <p:cNvPr id="49" name="Forme libre 4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98A3A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0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01606-940B-4B14-BC3D-D67341D55CD1}" type="slidenum">
              <a:rPr kumimoji="0" lang="fr-FR" sz="1400" b="1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15</a:t>
            </a:fld>
            <a:endParaRPr kumimoji="0" lang="fr-FR" sz="1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Zone de texte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1511453" y="165381"/>
            <a:ext cx="9169178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tabLst>
                <a:tab pos="347663" algn="l"/>
              </a:tabLst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TOP </a:t>
            </a: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20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DES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EPCI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AUTOPARTAGEURS</a:t>
            </a:r>
            <a:r>
              <a:rPr kumimoji="0" lang="fr-FR" sz="3200" b="1" i="0" u="none" strike="noStrike" kern="1200" cap="none" spc="0" normalizeH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FRANCE</a:t>
            </a:r>
            <a:endParaRPr kumimoji="0" lang="fr-FR" sz="3600" i="0" u="none" strike="noStrike" kern="1200" cap="none" spc="0" normalizeH="0" baseline="30000" noProof="1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lang="fr-FR" sz="2000" b="1" noProof="1">
                <a:solidFill>
                  <a:srgbClr val="5F5F5F"/>
                </a:solidFill>
                <a:latin typeface="Century Gothic"/>
              </a:rPr>
              <a:t>En nombre de véh.</a:t>
            </a:r>
            <a:endParaRPr kumimoji="0" lang="fr-FR" sz="2000" b="1" i="0" u="none" strike="noStrike" kern="1200" cap="none" spc="0" normalizeH="0" baseline="0" noProof="1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Zone de texte 75"/>
          <p:cNvSpPr txBox="1"/>
          <p:nvPr/>
        </p:nvSpPr>
        <p:spPr>
          <a:xfrm>
            <a:off x="59116" y="6338432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2021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2021, hors B2B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" y="955065"/>
            <a:ext cx="5780703" cy="5241946"/>
          </a:xfrm>
          <a:prstGeom prst="rect">
            <a:avLst/>
          </a:prstGeom>
        </p:spPr>
      </p:pic>
      <p:sp>
        <p:nvSpPr>
          <p:cNvPr id="13" name="Zone de texte 75">
            <a:extLst>
              <a:ext uri="{FF2B5EF4-FFF2-40B4-BE49-F238E27FC236}">
                <a16:creationId xmlns:a16="http://schemas.microsoft.com/office/drawing/2014/main" id="{B5744E40-9959-45D0-8694-250699EDE7D3}"/>
              </a:ext>
            </a:extLst>
          </p:cNvPr>
          <p:cNvSpPr txBox="1"/>
          <p:nvPr/>
        </p:nvSpPr>
        <p:spPr>
          <a:xfrm>
            <a:off x="6096000" y="6338432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E5784A-0300-4DCE-887D-FF535BE00384}"/>
              </a:ext>
            </a:extLst>
          </p:cNvPr>
          <p:cNvSpPr txBox="1"/>
          <p:nvPr/>
        </p:nvSpPr>
        <p:spPr>
          <a:xfrm>
            <a:off x="2439258" y="678201"/>
            <a:ext cx="90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3CDD9"/>
                </a:solidFill>
                <a:latin typeface="+mj-lt"/>
              </a:rPr>
              <a:t>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F7FF0F-23F9-4227-AB39-DD192274A847}"/>
              </a:ext>
            </a:extLst>
          </p:cNvPr>
          <p:cNvSpPr/>
          <p:nvPr/>
        </p:nvSpPr>
        <p:spPr>
          <a:xfrm rot="19219446">
            <a:off x="3500640" y="1147384"/>
            <a:ext cx="316698" cy="7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6BA04-92D8-4042-B63E-E3EDAC3D451F}"/>
              </a:ext>
            </a:extLst>
          </p:cNvPr>
          <p:cNvSpPr/>
          <p:nvPr/>
        </p:nvSpPr>
        <p:spPr>
          <a:xfrm rot="19219446">
            <a:off x="4452298" y="1147383"/>
            <a:ext cx="316698" cy="7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01E402-92B0-4F69-86EE-A77C94BF3218}"/>
              </a:ext>
            </a:extLst>
          </p:cNvPr>
          <p:cNvSpPr txBox="1"/>
          <p:nvPr/>
        </p:nvSpPr>
        <p:spPr>
          <a:xfrm>
            <a:off x="8625269" y="678201"/>
            <a:ext cx="90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3CDD9"/>
                </a:solidFill>
                <a:latin typeface="+mj-lt"/>
              </a:rPr>
              <a:t>2022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003234E-23EE-4A7B-8553-95BA571D7777}"/>
              </a:ext>
            </a:extLst>
          </p:cNvPr>
          <p:cNvSpPr txBox="1"/>
          <p:nvPr/>
        </p:nvSpPr>
        <p:spPr>
          <a:xfrm>
            <a:off x="437724" y="105407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33A1BB7-E446-48A8-A0BD-71DB2B3E02C8}"/>
              </a:ext>
            </a:extLst>
          </p:cNvPr>
          <p:cNvSpPr txBox="1"/>
          <p:nvPr/>
        </p:nvSpPr>
        <p:spPr>
          <a:xfrm>
            <a:off x="71726" y="1286743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41B00D6-5644-4EBD-9C5A-5B070C459CE7}"/>
              </a:ext>
            </a:extLst>
          </p:cNvPr>
          <p:cNvSpPr txBox="1"/>
          <p:nvPr/>
        </p:nvSpPr>
        <p:spPr>
          <a:xfrm>
            <a:off x="671767" y="150836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4934875-6A4E-43A1-A867-2ABC428EE520}"/>
              </a:ext>
            </a:extLst>
          </p:cNvPr>
          <p:cNvSpPr txBox="1"/>
          <p:nvPr/>
        </p:nvSpPr>
        <p:spPr>
          <a:xfrm>
            <a:off x="610569" y="173927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E398B1C-06FD-4DA3-A709-7B1E54CA6AF0}"/>
              </a:ext>
            </a:extLst>
          </p:cNvPr>
          <p:cNvSpPr txBox="1"/>
          <p:nvPr/>
        </p:nvSpPr>
        <p:spPr>
          <a:xfrm>
            <a:off x="305769" y="196732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7A20119-D1FA-40FB-8EF6-D226FF4F0CEA}"/>
              </a:ext>
            </a:extLst>
          </p:cNvPr>
          <p:cNvSpPr txBox="1"/>
          <p:nvPr/>
        </p:nvSpPr>
        <p:spPr>
          <a:xfrm>
            <a:off x="634187" y="2193148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801F1B6-8E18-4472-B750-10EE6FABDD50}"/>
              </a:ext>
            </a:extLst>
          </p:cNvPr>
          <p:cNvSpPr txBox="1"/>
          <p:nvPr/>
        </p:nvSpPr>
        <p:spPr>
          <a:xfrm>
            <a:off x="258144" y="2412972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7.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D439CF0-389D-4FCB-93A2-66690C51FD53}"/>
              </a:ext>
            </a:extLst>
          </p:cNvPr>
          <p:cNvSpPr txBox="1"/>
          <p:nvPr/>
        </p:nvSpPr>
        <p:spPr>
          <a:xfrm>
            <a:off x="400144" y="264454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8.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EE777AB-F05D-4331-B636-6407FD7D9F38}"/>
              </a:ext>
            </a:extLst>
          </p:cNvPr>
          <p:cNvSpPr txBox="1"/>
          <p:nvPr/>
        </p:nvSpPr>
        <p:spPr>
          <a:xfrm>
            <a:off x="35276" y="286868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9.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1A9C319-85C6-41AA-9A46-8B375534ED5A}"/>
              </a:ext>
            </a:extLst>
          </p:cNvPr>
          <p:cNvSpPr txBox="1"/>
          <p:nvPr/>
        </p:nvSpPr>
        <p:spPr>
          <a:xfrm>
            <a:off x="671767" y="3094954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10.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8DE1FFC-6581-4A5B-80F6-5F2A7749F382}"/>
              </a:ext>
            </a:extLst>
          </p:cNvPr>
          <p:cNvSpPr txBox="1"/>
          <p:nvPr/>
        </p:nvSpPr>
        <p:spPr>
          <a:xfrm>
            <a:off x="656833" y="3318003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11.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ABC9FA8-82E3-4D5B-A065-921E043A032E}"/>
              </a:ext>
            </a:extLst>
          </p:cNvPr>
          <p:cNvSpPr txBox="1"/>
          <p:nvPr/>
        </p:nvSpPr>
        <p:spPr>
          <a:xfrm>
            <a:off x="328220" y="3545522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12.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876337F-D11F-4C02-B5C8-F65C083DB18C}"/>
              </a:ext>
            </a:extLst>
          </p:cNvPr>
          <p:cNvSpPr txBox="1"/>
          <p:nvPr/>
        </p:nvSpPr>
        <p:spPr>
          <a:xfrm>
            <a:off x="79271" y="3768571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13.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788672-09D7-42BC-A33C-2F461C896C31}"/>
              </a:ext>
            </a:extLst>
          </p:cNvPr>
          <p:cNvSpPr txBox="1"/>
          <p:nvPr/>
        </p:nvSpPr>
        <p:spPr>
          <a:xfrm>
            <a:off x="710094" y="3997321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14.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999A8B9-B24A-4193-A432-ACF5C3DCFF2B}"/>
              </a:ext>
            </a:extLst>
          </p:cNvPr>
          <p:cNvSpPr txBox="1"/>
          <p:nvPr/>
        </p:nvSpPr>
        <p:spPr>
          <a:xfrm>
            <a:off x="282340" y="422569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15.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E20EB09-A898-4582-A934-BAB23D32BBB6}"/>
              </a:ext>
            </a:extLst>
          </p:cNvPr>
          <p:cNvSpPr txBox="1"/>
          <p:nvPr/>
        </p:nvSpPr>
        <p:spPr>
          <a:xfrm>
            <a:off x="750426" y="4447039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16.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5A7C704-CC72-4766-A0F3-D4E142E26646}"/>
              </a:ext>
            </a:extLst>
          </p:cNvPr>
          <p:cNvSpPr txBox="1"/>
          <p:nvPr/>
        </p:nvSpPr>
        <p:spPr>
          <a:xfrm>
            <a:off x="285123" y="467146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17.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DAAFE6E-C1D6-4EF7-8630-30BB5CDCCACD}"/>
              </a:ext>
            </a:extLst>
          </p:cNvPr>
          <p:cNvSpPr txBox="1"/>
          <p:nvPr/>
        </p:nvSpPr>
        <p:spPr>
          <a:xfrm>
            <a:off x="24101" y="489829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17.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BE50CD5-3447-474C-80B4-F20016FE7615}"/>
              </a:ext>
            </a:extLst>
          </p:cNvPr>
          <p:cNvSpPr txBox="1"/>
          <p:nvPr/>
        </p:nvSpPr>
        <p:spPr>
          <a:xfrm>
            <a:off x="703351" y="5120417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19.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B5D08F3-BD39-4035-8B2E-0DE86CD70585}"/>
              </a:ext>
            </a:extLst>
          </p:cNvPr>
          <p:cNvSpPr txBox="1"/>
          <p:nvPr/>
        </p:nvSpPr>
        <p:spPr>
          <a:xfrm>
            <a:off x="166101" y="5350957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20.</a:t>
            </a:r>
          </a:p>
        </p:txBody>
      </p:sp>
    </p:spTree>
    <p:extLst>
      <p:ext uri="{BB962C8B-B14F-4D97-AF65-F5344CB8AC3E}">
        <p14:creationId xmlns:p14="http://schemas.microsoft.com/office/powerpoint/2010/main" val="1063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F7BB28-52CB-4E70-8F1C-722D613F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05395"/>
            <a:ext cx="5797289" cy="5256000"/>
          </a:xfrm>
          <a:prstGeom prst="rect">
            <a:avLst/>
          </a:prstGeom>
        </p:spPr>
      </p:pic>
      <p:sp>
        <p:nvSpPr>
          <p:cNvPr id="49" name="Forme libre 4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98A3A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0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01606-940B-4B14-BC3D-D67341D55CD1}" type="slidenum">
              <a:rPr kumimoji="0" lang="fr-FR" sz="1400" b="1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16</a:t>
            </a:fld>
            <a:endParaRPr kumimoji="0" lang="fr-FR" sz="1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Zone de texte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1511411" y="38204"/>
            <a:ext cx="9169177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tabLst>
                <a:tab pos="347663" algn="l"/>
              </a:tabLst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TOP </a:t>
            </a: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20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DES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EPCI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AUTOPARTAGEURS</a:t>
            </a:r>
            <a:r>
              <a:rPr kumimoji="0" lang="fr-FR" sz="3200" b="1" i="0" u="none" strike="noStrike" kern="1200" cap="none" spc="0" normalizeH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FRANCE</a:t>
            </a:r>
            <a:endParaRPr kumimoji="0" lang="fr-FR" sz="3600" i="0" u="none" strike="noStrike" kern="1200" cap="none" spc="0" normalizeH="0" baseline="30000" noProof="1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algn="ctr">
              <a:tabLst>
                <a:tab pos="347663" algn="l"/>
              </a:tabLst>
              <a:defRPr/>
            </a:pPr>
            <a:r>
              <a:rPr lang="fr-FR" sz="2000" b="1" noProof="1">
                <a:solidFill>
                  <a:srgbClr val="5F5F5F"/>
                </a:solidFill>
                <a:latin typeface="Century Gothic"/>
              </a:rPr>
              <a:t>En nombre de véh. par millier d’hab.</a:t>
            </a:r>
          </a:p>
        </p:txBody>
      </p:sp>
      <p:sp>
        <p:nvSpPr>
          <p:cNvPr id="11" name="Zone de texte 75"/>
          <p:cNvSpPr txBox="1"/>
          <p:nvPr/>
        </p:nvSpPr>
        <p:spPr>
          <a:xfrm>
            <a:off x="113654" y="6373458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2021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2021, hors B2B</a:t>
            </a:r>
          </a:p>
        </p:txBody>
      </p:sp>
      <p:sp>
        <p:nvSpPr>
          <p:cNvPr id="10" name="Zone de texte 75">
            <a:extLst>
              <a:ext uri="{FF2B5EF4-FFF2-40B4-BE49-F238E27FC236}">
                <a16:creationId xmlns:a16="http://schemas.microsoft.com/office/drawing/2014/main" id="{E4F9E30A-2E97-4695-9D6F-1A844151A441}"/>
              </a:ext>
            </a:extLst>
          </p:cNvPr>
          <p:cNvSpPr txBox="1"/>
          <p:nvPr/>
        </p:nvSpPr>
        <p:spPr>
          <a:xfrm>
            <a:off x="6012139" y="6368182"/>
            <a:ext cx="57680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2B24DC-D9CF-4D9B-B343-E5C44BDB8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6" y="1111541"/>
            <a:ext cx="5788021" cy="525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53FF9A-69A4-4C89-A142-D399961246F3}"/>
              </a:ext>
            </a:extLst>
          </p:cNvPr>
          <p:cNvSpPr txBox="1"/>
          <p:nvPr/>
        </p:nvSpPr>
        <p:spPr>
          <a:xfrm>
            <a:off x="2611804" y="792683"/>
            <a:ext cx="90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3CDD9"/>
                </a:solidFill>
                <a:latin typeface="+mj-lt"/>
              </a:rPr>
              <a:t>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485FA0-A9E1-4FFE-8CA8-46AF25585532}"/>
              </a:ext>
            </a:extLst>
          </p:cNvPr>
          <p:cNvSpPr txBox="1"/>
          <p:nvPr/>
        </p:nvSpPr>
        <p:spPr>
          <a:xfrm>
            <a:off x="136300" y="130123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738C1B-2EB4-4D56-9F48-ED499E70B6F2}"/>
              </a:ext>
            </a:extLst>
          </p:cNvPr>
          <p:cNvSpPr txBox="1"/>
          <p:nvPr/>
        </p:nvSpPr>
        <p:spPr>
          <a:xfrm>
            <a:off x="605603" y="1520361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CCA785-7283-4E8A-825D-EC62050EF742}"/>
              </a:ext>
            </a:extLst>
          </p:cNvPr>
          <p:cNvSpPr txBox="1"/>
          <p:nvPr/>
        </p:nvSpPr>
        <p:spPr>
          <a:xfrm>
            <a:off x="279468" y="1765958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5180B2-2E70-4E56-B0D9-A20F274BF52B}"/>
              </a:ext>
            </a:extLst>
          </p:cNvPr>
          <p:cNvSpPr txBox="1"/>
          <p:nvPr/>
        </p:nvSpPr>
        <p:spPr>
          <a:xfrm>
            <a:off x="933158" y="1991584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258786-4C60-4D4F-82A2-5C12974B3AF5}"/>
              </a:ext>
            </a:extLst>
          </p:cNvPr>
          <p:cNvSpPr txBox="1"/>
          <p:nvPr/>
        </p:nvSpPr>
        <p:spPr>
          <a:xfrm>
            <a:off x="767797" y="2239458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892487-23F3-493D-B5B1-4C3BB9D44611}"/>
              </a:ext>
            </a:extLst>
          </p:cNvPr>
          <p:cNvSpPr txBox="1"/>
          <p:nvPr/>
        </p:nvSpPr>
        <p:spPr>
          <a:xfrm>
            <a:off x="482012" y="2460807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812C2A-6493-473D-9045-834A1648FA8D}"/>
              </a:ext>
            </a:extLst>
          </p:cNvPr>
          <p:cNvSpPr txBox="1"/>
          <p:nvPr/>
        </p:nvSpPr>
        <p:spPr>
          <a:xfrm>
            <a:off x="796434" y="2699477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7.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887982-C916-4D6B-9562-AFB9694D1F00}"/>
              </a:ext>
            </a:extLst>
          </p:cNvPr>
          <p:cNvSpPr txBox="1"/>
          <p:nvPr/>
        </p:nvSpPr>
        <p:spPr>
          <a:xfrm>
            <a:off x="950098" y="293203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8.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2A67A1-A242-4035-8903-8A030683C5B8}"/>
              </a:ext>
            </a:extLst>
          </p:cNvPr>
          <p:cNvSpPr txBox="1"/>
          <p:nvPr/>
        </p:nvSpPr>
        <p:spPr>
          <a:xfrm>
            <a:off x="577461" y="317082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9.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6F1822-193D-4803-BDE2-1508F6A1752A}"/>
              </a:ext>
            </a:extLst>
          </p:cNvPr>
          <p:cNvSpPr txBox="1"/>
          <p:nvPr/>
        </p:nvSpPr>
        <p:spPr>
          <a:xfrm>
            <a:off x="816208" y="3402834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10.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A34593F-5283-4CEB-927D-5749FF44E3A7}"/>
              </a:ext>
            </a:extLst>
          </p:cNvPr>
          <p:cNvSpPr txBox="1"/>
          <p:nvPr/>
        </p:nvSpPr>
        <p:spPr>
          <a:xfrm>
            <a:off x="343418" y="364163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11.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61F9D0-5E3C-43FB-B01B-4C5E048EC6BF}"/>
              </a:ext>
            </a:extLst>
          </p:cNvPr>
          <p:cNvSpPr txBox="1"/>
          <p:nvPr/>
        </p:nvSpPr>
        <p:spPr>
          <a:xfrm>
            <a:off x="819088" y="3865557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12.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879694-B92A-4D41-ADA3-E8182FF75573}"/>
              </a:ext>
            </a:extLst>
          </p:cNvPr>
          <p:cNvSpPr txBox="1"/>
          <p:nvPr/>
        </p:nvSpPr>
        <p:spPr>
          <a:xfrm>
            <a:off x="161720" y="4107511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13.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4418786-2ED2-45BF-B3C2-182931762B24}"/>
              </a:ext>
            </a:extLst>
          </p:cNvPr>
          <p:cNvSpPr txBox="1"/>
          <p:nvPr/>
        </p:nvSpPr>
        <p:spPr>
          <a:xfrm>
            <a:off x="445829" y="433873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14.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2CB6AF8-D95A-429B-9738-6DD0E827CF5E}"/>
              </a:ext>
            </a:extLst>
          </p:cNvPr>
          <p:cNvSpPr txBox="1"/>
          <p:nvPr/>
        </p:nvSpPr>
        <p:spPr>
          <a:xfrm>
            <a:off x="767797" y="457752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15.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7C8985B-47DB-489D-AC56-896FB21CC294}"/>
              </a:ext>
            </a:extLst>
          </p:cNvPr>
          <p:cNvSpPr txBox="1"/>
          <p:nvPr/>
        </p:nvSpPr>
        <p:spPr>
          <a:xfrm>
            <a:off x="203295" y="4802360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16.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548EF0-4555-4B62-A690-B663F5ED49CA}"/>
              </a:ext>
            </a:extLst>
          </p:cNvPr>
          <p:cNvSpPr txBox="1"/>
          <p:nvPr/>
        </p:nvSpPr>
        <p:spPr>
          <a:xfrm>
            <a:off x="655441" y="504115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17.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8F8941-5B75-4859-A0A1-D6734D99EB23}"/>
              </a:ext>
            </a:extLst>
          </p:cNvPr>
          <p:cNvSpPr txBox="1"/>
          <p:nvPr/>
        </p:nvSpPr>
        <p:spPr>
          <a:xfrm>
            <a:off x="927219" y="5274626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17.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61B77DF-3C98-45F6-96E2-C90A38EC10DB}"/>
              </a:ext>
            </a:extLst>
          </p:cNvPr>
          <p:cNvSpPr txBox="1"/>
          <p:nvPr/>
        </p:nvSpPr>
        <p:spPr>
          <a:xfrm>
            <a:off x="370343" y="5512379"/>
            <a:ext cx="4680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Calibri" panose="020F0502020204030204" pitchFamily="34" charset="0"/>
                <a:cs typeface="Calibri" panose="020F0502020204030204" pitchFamily="34" charset="0"/>
              </a:rPr>
              <a:t>17.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5D440D-B209-4525-BB57-02C16D4644D1}"/>
              </a:ext>
            </a:extLst>
          </p:cNvPr>
          <p:cNvSpPr txBox="1"/>
          <p:nvPr/>
        </p:nvSpPr>
        <p:spPr>
          <a:xfrm>
            <a:off x="8528934" y="792683"/>
            <a:ext cx="90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3CDD9"/>
                </a:solidFill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4796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33CD6C-B471-4770-9050-34A23B975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30"/>
            <a:ext cx="12192000" cy="6641869"/>
          </a:xfrm>
          <a:prstGeom prst="rect">
            <a:avLst/>
          </a:prstGeom>
        </p:spPr>
      </p:pic>
      <p:sp>
        <p:nvSpPr>
          <p:cNvPr id="6" name="Forme libre 42">
            <a:extLst>
              <a:ext uri="{FF2B5EF4-FFF2-40B4-BE49-F238E27FC236}">
                <a16:creationId xmlns:a16="http://schemas.microsoft.com/office/drawing/2014/main" id="{662E70E2-8BC2-4F97-A08E-72AB8AEE0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7" name="Zone de texte 15">
            <a:extLst>
              <a:ext uri="{FF2B5EF4-FFF2-40B4-BE49-F238E27FC236}">
                <a16:creationId xmlns:a16="http://schemas.microsoft.com/office/drawing/2014/main" id="{D0242204-D982-4E06-84C1-F95D011F69BC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17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7540F0-8C46-4347-9D3C-D8E8D98D0EA2}"/>
              </a:ext>
            </a:extLst>
          </p:cNvPr>
          <p:cNvSpPr txBox="1"/>
          <p:nvPr/>
        </p:nvSpPr>
        <p:spPr>
          <a:xfrm>
            <a:off x="228600" y="4394200"/>
            <a:ext cx="19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3CDD9"/>
                </a:solidFill>
              </a:rPr>
              <a:t>90%</a:t>
            </a:r>
            <a:r>
              <a:rPr lang="fr-FR" sz="1600" b="1" dirty="0"/>
              <a:t> de la population touchée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0BA68A-F997-41C7-8160-A2EA591E861B}"/>
              </a:ext>
            </a:extLst>
          </p:cNvPr>
          <p:cNvSpPr txBox="1"/>
          <p:nvPr/>
        </p:nvSpPr>
        <p:spPr>
          <a:xfrm>
            <a:off x="5820833" y="4394200"/>
            <a:ext cx="19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3CDD9"/>
                </a:solidFill>
              </a:rPr>
              <a:t>88%</a:t>
            </a:r>
            <a:r>
              <a:rPr lang="fr-FR" sz="1600" b="1" dirty="0"/>
              <a:t> de la population touchée</a:t>
            </a:r>
          </a:p>
        </p:txBody>
      </p:sp>
      <p:pic>
        <p:nvPicPr>
          <p:cNvPr id="13" name="Graphique 12" descr="Ligne fléchée : incurvée sens des aiguilles d’une montre contour">
            <a:extLst>
              <a:ext uri="{FF2B5EF4-FFF2-40B4-BE49-F238E27FC236}">
                <a16:creationId xmlns:a16="http://schemas.microsoft.com/office/drawing/2014/main" id="{8B202729-4797-4157-B995-741B2EC13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44980">
            <a:off x="1630839" y="4162796"/>
            <a:ext cx="557463" cy="557463"/>
          </a:xfrm>
          <a:prstGeom prst="rect">
            <a:avLst/>
          </a:prstGeom>
        </p:spPr>
      </p:pic>
      <p:pic>
        <p:nvPicPr>
          <p:cNvPr id="14" name="Graphique 13" descr="Ligne fléchée : incurvée sens des aiguilles d’une montre contour">
            <a:extLst>
              <a:ext uri="{FF2B5EF4-FFF2-40B4-BE49-F238E27FC236}">
                <a16:creationId xmlns:a16="http://schemas.microsoft.com/office/drawing/2014/main" id="{74B3C9B4-B90E-49EA-97ED-EAB370D14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44980">
            <a:off x="7265727" y="4162794"/>
            <a:ext cx="557463" cy="557463"/>
          </a:xfrm>
          <a:prstGeom prst="rect">
            <a:avLst/>
          </a:prstGeom>
        </p:spPr>
      </p:pic>
      <p:sp>
        <p:nvSpPr>
          <p:cNvPr id="11" name="Zone de texte 34">
            <a:extLst>
              <a:ext uri="{FF2B5EF4-FFF2-40B4-BE49-F238E27FC236}">
                <a16:creationId xmlns:a16="http://schemas.microsoft.com/office/drawing/2014/main" id="{9E8B582F-DECE-4D1E-9461-020585B5790D}"/>
              </a:ext>
            </a:extLst>
          </p:cNvPr>
          <p:cNvSpPr txBox="1"/>
          <p:nvPr/>
        </p:nvSpPr>
        <p:spPr>
          <a:xfrm>
            <a:off x="2234368" y="60032"/>
            <a:ext cx="772326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L’AUTOPARTAGE DANS LE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GRAND PARIS</a:t>
            </a:r>
          </a:p>
        </p:txBody>
      </p:sp>
      <p:sp>
        <p:nvSpPr>
          <p:cNvPr id="10" name="Zone de texte 34">
            <a:extLst>
              <a:ext uri="{FF2B5EF4-FFF2-40B4-BE49-F238E27FC236}">
                <a16:creationId xmlns:a16="http://schemas.microsoft.com/office/drawing/2014/main" id="{CFCB43F5-A3AB-4029-873E-B85A23F78F33}"/>
              </a:ext>
            </a:extLst>
          </p:cNvPr>
          <p:cNvSpPr txBox="1"/>
          <p:nvPr/>
        </p:nvSpPr>
        <p:spPr>
          <a:xfrm>
            <a:off x="3028088" y="837912"/>
            <a:ext cx="6924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2400" b="1" i="1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2021</a:t>
            </a:r>
            <a:endParaRPr kumimoji="0" lang="fr-FR" sz="2400" b="1" i="1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Zone de texte 34">
            <a:extLst>
              <a:ext uri="{FF2B5EF4-FFF2-40B4-BE49-F238E27FC236}">
                <a16:creationId xmlns:a16="http://schemas.microsoft.com/office/drawing/2014/main" id="{51CCCC4B-A757-4732-9217-BC3AE7737E31}"/>
              </a:ext>
            </a:extLst>
          </p:cNvPr>
          <p:cNvSpPr txBox="1"/>
          <p:nvPr/>
        </p:nvSpPr>
        <p:spPr>
          <a:xfrm>
            <a:off x="8770213" y="832197"/>
            <a:ext cx="6924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2400" b="1" i="1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2022</a:t>
            </a:r>
            <a:endParaRPr kumimoji="0" lang="fr-FR" sz="2400" b="1" i="1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9FD776-B235-4EB0-B506-6AE1F489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32"/>
            <a:ext cx="12192000" cy="6575367"/>
          </a:xfrm>
          <a:prstGeom prst="rect">
            <a:avLst/>
          </a:prstGeom>
        </p:spPr>
      </p:pic>
      <p:sp>
        <p:nvSpPr>
          <p:cNvPr id="6" name="Forme libre 42">
            <a:extLst>
              <a:ext uri="{FF2B5EF4-FFF2-40B4-BE49-F238E27FC236}">
                <a16:creationId xmlns:a16="http://schemas.microsoft.com/office/drawing/2014/main" id="{53ECDCEB-8341-4D91-8CD7-7375FFF95E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7" name="Zone de texte 15">
            <a:extLst>
              <a:ext uri="{FF2B5EF4-FFF2-40B4-BE49-F238E27FC236}">
                <a16:creationId xmlns:a16="http://schemas.microsoft.com/office/drawing/2014/main" id="{F79CBCF1-79D8-4E8C-A9E2-DA1F6DFB90C2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18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12" name="Zone de texte 34">
            <a:extLst>
              <a:ext uri="{FF2B5EF4-FFF2-40B4-BE49-F238E27FC236}">
                <a16:creationId xmlns:a16="http://schemas.microsoft.com/office/drawing/2014/main" id="{6CAC786A-FBD5-4BE4-973D-19E886AD8D97}"/>
              </a:ext>
            </a:extLst>
          </p:cNvPr>
          <p:cNvSpPr txBox="1"/>
          <p:nvPr/>
        </p:nvSpPr>
        <p:spPr>
          <a:xfrm>
            <a:off x="1945834" y="60032"/>
            <a:ext cx="830034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L’AUTOPARTAGE DANS L’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EUROMETROPOLE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 STRASBOURG</a:t>
            </a:r>
          </a:p>
        </p:txBody>
      </p:sp>
      <p:sp>
        <p:nvSpPr>
          <p:cNvPr id="13" name="Zone de texte 34">
            <a:extLst>
              <a:ext uri="{FF2B5EF4-FFF2-40B4-BE49-F238E27FC236}">
                <a16:creationId xmlns:a16="http://schemas.microsoft.com/office/drawing/2014/main" id="{7A542F7E-0FAE-4AB4-9517-C08D081965AC}"/>
              </a:ext>
            </a:extLst>
          </p:cNvPr>
          <p:cNvSpPr txBox="1"/>
          <p:nvPr/>
        </p:nvSpPr>
        <p:spPr>
          <a:xfrm>
            <a:off x="1743704" y="1339660"/>
            <a:ext cx="6924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2400" b="1" i="1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2021</a:t>
            </a:r>
            <a:endParaRPr kumimoji="0" lang="fr-FR" sz="2400" b="1" i="1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Zone de texte 34">
            <a:extLst>
              <a:ext uri="{FF2B5EF4-FFF2-40B4-BE49-F238E27FC236}">
                <a16:creationId xmlns:a16="http://schemas.microsoft.com/office/drawing/2014/main" id="{90305739-F615-424D-A1ED-EC966ECF8666}"/>
              </a:ext>
            </a:extLst>
          </p:cNvPr>
          <p:cNvSpPr txBox="1"/>
          <p:nvPr/>
        </p:nvSpPr>
        <p:spPr>
          <a:xfrm>
            <a:off x="7308777" y="1339660"/>
            <a:ext cx="6924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2400" b="1" i="1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2022</a:t>
            </a:r>
            <a:endParaRPr kumimoji="0" lang="fr-FR" sz="2400" b="1" i="1" u="none" strike="noStrike" kern="1200" cap="none" spc="0" normalizeH="0" baseline="0" noProof="1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37E75D-D005-484E-94FD-92B2C7A276C8}"/>
              </a:ext>
            </a:extLst>
          </p:cNvPr>
          <p:cNvSpPr txBox="1"/>
          <p:nvPr/>
        </p:nvSpPr>
        <p:spPr>
          <a:xfrm>
            <a:off x="-45159" y="3957574"/>
            <a:ext cx="19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3CDD9"/>
                </a:solidFill>
              </a:rPr>
              <a:t>62%</a:t>
            </a:r>
            <a:r>
              <a:rPr lang="fr-FR" sz="1600" b="1" dirty="0"/>
              <a:t> de la population touchée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DE0C83-0C2D-4409-94F4-66547526E334}"/>
              </a:ext>
            </a:extLst>
          </p:cNvPr>
          <p:cNvSpPr txBox="1"/>
          <p:nvPr/>
        </p:nvSpPr>
        <p:spPr>
          <a:xfrm>
            <a:off x="5347677" y="3957573"/>
            <a:ext cx="19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3CDD9"/>
                </a:solidFill>
              </a:rPr>
              <a:t>70%</a:t>
            </a:r>
            <a:r>
              <a:rPr lang="fr-FR" sz="1600" b="1" dirty="0"/>
              <a:t> de la </a:t>
            </a:r>
          </a:p>
          <a:p>
            <a:pPr algn="ctr"/>
            <a:r>
              <a:rPr lang="fr-FR" sz="1600" b="1" dirty="0"/>
              <a:t>population touchée</a:t>
            </a:r>
          </a:p>
        </p:txBody>
      </p:sp>
      <p:pic>
        <p:nvPicPr>
          <p:cNvPr id="17" name="Graphique 16" descr="Ligne fléchée : incurvée sens des aiguilles d’une montre contour">
            <a:extLst>
              <a:ext uri="{FF2B5EF4-FFF2-40B4-BE49-F238E27FC236}">
                <a16:creationId xmlns:a16="http://schemas.microsoft.com/office/drawing/2014/main" id="{8A082609-3F90-45A6-AE20-C79BDCBFE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44980">
            <a:off x="1413877" y="3688288"/>
            <a:ext cx="616339" cy="616339"/>
          </a:xfrm>
          <a:prstGeom prst="rect">
            <a:avLst/>
          </a:prstGeom>
        </p:spPr>
      </p:pic>
      <p:pic>
        <p:nvPicPr>
          <p:cNvPr id="18" name="Graphique 17" descr="Ligne fléchée : incurvée sens des aiguilles d’une montre contour">
            <a:extLst>
              <a:ext uri="{FF2B5EF4-FFF2-40B4-BE49-F238E27FC236}">
                <a16:creationId xmlns:a16="http://schemas.microsoft.com/office/drawing/2014/main" id="{998EAD53-1B2C-4812-A68A-CAC3CEE78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44980">
            <a:off x="6904061" y="3688289"/>
            <a:ext cx="616339" cy="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9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4">
            <a:extLst>
              <a:ext uri="{FF2B5EF4-FFF2-40B4-BE49-F238E27FC236}">
                <a16:creationId xmlns:a16="http://schemas.microsoft.com/office/drawing/2014/main" id="{6A29EB27-F037-45C7-BF4F-FBAC6CD3183A}"/>
              </a:ext>
            </a:extLst>
          </p:cNvPr>
          <p:cNvSpPr txBox="1"/>
          <p:nvPr/>
        </p:nvSpPr>
        <p:spPr>
          <a:xfrm>
            <a:off x="1892931" y="253983"/>
            <a:ext cx="840614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L’AUTOPARTAGE DANS LES </a:t>
            </a: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ZONES RURALES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8C63E4E-3AEA-4843-9A6C-476F8AF2F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18593"/>
              </p:ext>
            </p:extLst>
          </p:nvPr>
        </p:nvGraphicFramePr>
        <p:xfrm>
          <a:off x="0" y="1108550"/>
          <a:ext cx="12192003" cy="352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5379">
                  <a:extLst>
                    <a:ext uri="{9D8B030D-6E8A-4147-A177-3AD203B41FA5}">
                      <a16:colId xmlns:a16="http://schemas.microsoft.com/office/drawing/2014/main" val="1647358175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457793036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213951069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081173588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974242753"/>
                    </a:ext>
                  </a:extLst>
                </a:gridCol>
              </a:tblGrid>
              <a:tr h="456638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43CDD9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43CDD9"/>
                          </a:solidFill>
                        </a:rPr>
                        <a:t>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737246"/>
                  </a:ext>
                </a:extLst>
              </a:tr>
              <a:tr h="78817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>
                          <a:solidFill>
                            <a:srgbClr val="5F5F5F"/>
                          </a:solidFill>
                        </a:rPr>
                        <a:t>Nb. de communes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>
                          <a:solidFill>
                            <a:srgbClr val="5F5F5F"/>
                          </a:solidFill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>
                          <a:solidFill>
                            <a:srgbClr val="5F5F5F"/>
                          </a:solidFill>
                        </a:rPr>
                        <a:t>Nb. de communes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>
                          <a:solidFill>
                            <a:srgbClr val="5F5F5F"/>
                          </a:solidFill>
                        </a:rPr>
                        <a:t>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878481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Commune rurale autonome peu dense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82 315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103 383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610938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Commune rurale autonome très peu dense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2 614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095327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Commune rurale sous faible influence d’un pôle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73 726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67 563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936993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Commune rurale sous forte influence d’un pôle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57 487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70 818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03130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5F5F5F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5F5F5F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5F5F5F"/>
                          </a:solidFill>
                        </a:rPr>
                        <a:t>216 142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5F5F5F"/>
                          </a:solidFill>
                        </a:rPr>
                        <a:t>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5F5F5F"/>
                          </a:solidFill>
                        </a:rPr>
                        <a:t>244 014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93441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20B0678-95E3-41AD-B595-63E6E307937B}"/>
              </a:ext>
            </a:extLst>
          </p:cNvPr>
          <p:cNvSpPr txBox="1"/>
          <p:nvPr/>
        </p:nvSpPr>
        <p:spPr>
          <a:xfrm>
            <a:off x="7105337" y="4998673"/>
            <a:ext cx="3520621" cy="1015663"/>
          </a:xfrm>
          <a:prstGeom prst="rect">
            <a:avLst/>
          </a:prstGeom>
          <a:solidFill>
            <a:srgbClr val="D9F5F7"/>
          </a:solidFill>
          <a:ln w="31750">
            <a:solidFill>
              <a:srgbClr val="43CD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0,43% des communes rurales touchées par un service d’autopartage en 2022</a:t>
            </a:r>
            <a:endParaRPr lang="fr-FR" sz="2000" i="1" dirty="0">
              <a:solidFill>
                <a:srgbClr val="43CDD9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6AEBAD-F665-457E-93B7-3EAC84875FAB}"/>
              </a:ext>
            </a:extLst>
          </p:cNvPr>
          <p:cNvSpPr txBox="1"/>
          <p:nvPr/>
        </p:nvSpPr>
        <p:spPr>
          <a:xfrm>
            <a:off x="1566041" y="4998673"/>
            <a:ext cx="3520621" cy="1015663"/>
          </a:xfrm>
          <a:prstGeom prst="rect">
            <a:avLst/>
          </a:prstGeom>
          <a:solidFill>
            <a:srgbClr val="D9F5F7"/>
          </a:solidFill>
          <a:ln w="31750">
            <a:solidFill>
              <a:srgbClr val="43CD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0,38% des communes rurales touchées par un service d’autopartage en 2021</a:t>
            </a:r>
            <a:endParaRPr lang="fr-FR" sz="2000" i="1" dirty="0">
              <a:solidFill>
                <a:srgbClr val="43CDD9"/>
              </a:solidFill>
            </a:endParaRPr>
          </a:p>
        </p:txBody>
      </p:sp>
      <p:sp>
        <p:nvSpPr>
          <p:cNvPr id="8" name="Forme libre 42">
            <a:extLst>
              <a:ext uri="{FF2B5EF4-FFF2-40B4-BE49-F238E27FC236}">
                <a16:creationId xmlns:a16="http://schemas.microsoft.com/office/drawing/2014/main" id="{CEA8F15A-B906-4A49-A1A5-241FB235A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9" name="Zone de texte 15">
            <a:extLst>
              <a:ext uri="{FF2B5EF4-FFF2-40B4-BE49-F238E27FC236}">
                <a16:creationId xmlns:a16="http://schemas.microsoft.com/office/drawing/2014/main" id="{031ECE1F-CDF2-4D0C-901A-B473239CD472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19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40D2DD-A49F-4D8A-A1B1-F0B7A57FE4DE}"/>
              </a:ext>
            </a:extLst>
          </p:cNvPr>
          <p:cNvSpPr txBox="1"/>
          <p:nvPr/>
        </p:nvSpPr>
        <p:spPr>
          <a:xfrm>
            <a:off x="5805271" y="5214117"/>
            <a:ext cx="581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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9570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061" y="2759164"/>
            <a:ext cx="119677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515A6B"/>
                </a:solidFill>
              </a:rPr>
              <a:t>(1</a:t>
            </a:r>
            <a:r>
              <a:rPr lang="fr-FR" sz="3200" b="1" baseline="30000" dirty="0">
                <a:solidFill>
                  <a:srgbClr val="515A6B"/>
                </a:solidFill>
              </a:rPr>
              <a:t>ère</a:t>
            </a:r>
            <a:r>
              <a:rPr lang="fr-FR" sz="3200" b="1" dirty="0">
                <a:solidFill>
                  <a:srgbClr val="515A6B"/>
                </a:solidFill>
              </a:rPr>
              <a:t> prise de parole)</a:t>
            </a:r>
            <a:br>
              <a:rPr lang="fr-FR" sz="3200" b="1" dirty="0">
                <a:solidFill>
                  <a:srgbClr val="515A6B"/>
                </a:solidFill>
              </a:rPr>
            </a:br>
            <a:r>
              <a:rPr lang="fr-FR" sz="3200" b="1" dirty="0">
                <a:solidFill>
                  <a:srgbClr val="515A6B"/>
                </a:solidFill>
              </a:rPr>
              <a:t/>
            </a:r>
            <a:br>
              <a:rPr lang="fr-FR" sz="3200" b="1" dirty="0">
                <a:solidFill>
                  <a:srgbClr val="515A6B"/>
                </a:solidFill>
              </a:rPr>
            </a:br>
            <a:r>
              <a:rPr lang="fr-FR" sz="3200" b="1" dirty="0">
                <a:solidFill>
                  <a:srgbClr val="515A6B"/>
                </a:solidFill>
              </a:rPr>
              <a:t>Grandes tendances de l’autopartage</a:t>
            </a:r>
          </a:p>
        </p:txBody>
      </p:sp>
      <p:sp>
        <p:nvSpPr>
          <p:cNvPr id="46" name="Forme libre 4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54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2</a:t>
            </a:fld>
            <a:endParaRPr lang="fr-FR" sz="14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0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79535C8-FDF9-49C5-BE6B-4D5E648C4CCA}"/>
              </a:ext>
            </a:extLst>
          </p:cNvPr>
          <p:cNvGrpSpPr/>
          <p:nvPr/>
        </p:nvGrpSpPr>
        <p:grpSpPr>
          <a:xfrm>
            <a:off x="156410" y="893473"/>
            <a:ext cx="10799895" cy="5964527"/>
            <a:chOff x="156410" y="809390"/>
            <a:chExt cx="10799895" cy="596452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4745D7E-963E-41E6-8B62-141AAD8BA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0"/>
            <a:stretch/>
          </p:blipFill>
          <p:spPr>
            <a:xfrm>
              <a:off x="156410" y="809390"/>
              <a:ext cx="10799895" cy="596452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03092D6-42A6-4FCF-94ED-05BBB6632A74}"/>
                </a:ext>
              </a:extLst>
            </p:cNvPr>
            <p:cNvSpPr/>
            <p:nvPr/>
          </p:nvSpPr>
          <p:spPr>
            <a:xfrm rot="20890144">
              <a:off x="8611206" y="2268956"/>
              <a:ext cx="436780" cy="606288"/>
            </a:xfrm>
            <a:prstGeom prst="ellipse">
              <a:avLst/>
            </a:prstGeom>
            <a:noFill/>
            <a:ln w="28575">
              <a:solidFill>
                <a:srgbClr val="43C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AD18989-CD33-4347-A723-184A07E676DE}"/>
              </a:ext>
            </a:extLst>
          </p:cNvPr>
          <p:cNvSpPr txBox="1"/>
          <p:nvPr/>
        </p:nvSpPr>
        <p:spPr>
          <a:xfrm>
            <a:off x="7173449" y="4172856"/>
            <a:ext cx="5093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Initiative </a:t>
            </a:r>
            <a:r>
              <a:rPr lang="fr-FR" sz="2400" b="1" u="sng" dirty="0">
                <a:solidFill>
                  <a:srgbClr val="43CDD9"/>
                </a:solidFill>
              </a:rPr>
              <a:t>Auto-en-Velay</a:t>
            </a:r>
            <a:r>
              <a:rPr lang="fr-FR" sz="2400" dirty="0"/>
              <a:t>, porté par </a:t>
            </a:r>
            <a:r>
              <a:rPr lang="fr-FR" sz="2400" b="1" i="1" dirty="0"/>
              <a:t>Citiz Alpes Loire </a:t>
            </a:r>
            <a:r>
              <a:rPr lang="fr-FR" sz="2400" b="1" dirty="0"/>
              <a:t>:</a:t>
            </a:r>
          </a:p>
          <a:p>
            <a:endParaRPr lang="fr-FR" sz="2400" b="1" dirty="0"/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43CDD9"/>
                </a:solidFill>
              </a:rPr>
              <a:t>9</a:t>
            </a:r>
            <a:r>
              <a:rPr lang="fr-FR" sz="2400" dirty="0"/>
              <a:t> véhicules </a:t>
            </a:r>
            <a:r>
              <a:rPr lang="fr-FR" sz="2400" u="sng" dirty="0"/>
              <a:t>électriques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43CDD9"/>
                </a:solidFill>
              </a:rPr>
              <a:t>9</a:t>
            </a:r>
            <a:r>
              <a:rPr lang="fr-FR" sz="2400" dirty="0"/>
              <a:t> stations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43CDD9"/>
                </a:solidFill>
              </a:rPr>
              <a:t>7</a:t>
            </a:r>
            <a:r>
              <a:rPr lang="fr-FR" sz="2400" dirty="0"/>
              <a:t> communes dont </a:t>
            </a:r>
            <a:r>
              <a:rPr lang="fr-FR" sz="2400" u="sng" dirty="0"/>
              <a:t>6 hors UU</a:t>
            </a:r>
          </a:p>
        </p:txBody>
      </p:sp>
      <p:sp>
        <p:nvSpPr>
          <p:cNvPr id="8" name="Forme libre 42">
            <a:extLst>
              <a:ext uri="{FF2B5EF4-FFF2-40B4-BE49-F238E27FC236}">
                <a16:creationId xmlns:a16="http://schemas.microsoft.com/office/drawing/2014/main" id="{6CF102A8-B481-4425-8445-12264E319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9" name="Zone de texte 15">
            <a:extLst>
              <a:ext uri="{FF2B5EF4-FFF2-40B4-BE49-F238E27FC236}">
                <a16:creationId xmlns:a16="http://schemas.microsoft.com/office/drawing/2014/main" id="{E11FBA99-1286-4567-8616-83C4FD6EFB4F}"/>
              </a:ext>
            </a:extLst>
          </p:cNvPr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01606-940B-4B14-BC3D-D67341D55CD1}" type="slidenum">
              <a:rPr kumimoji="0" lang="fr-FR" sz="1400" b="1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</a:t>
            </a:fld>
            <a:endParaRPr kumimoji="0" lang="fr-FR" sz="1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" name="Zone de texte 34">
            <a:extLst>
              <a:ext uri="{FF2B5EF4-FFF2-40B4-BE49-F238E27FC236}">
                <a16:creationId xmlns:a16="http://schemas.microsoft.com/office/drawing/2014/main" id="{4AEC57DA-5892-4666-B960-0F4C39622FAF}"/>
              </a:ext>
            </a:extLst>
          </p:cNvPr>
          <p:cNvSpPr txBox="1"/>
          <p:nvPr/>
        </p:nvSpPr>
        <p:spPr>
          <a:xfrm>
            <a:off x="1889720" y="83736"/>
            <a:ext cx="841255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  <a:defRPr/>
            </a:pPr>
            <a:r>
              <a:rPr lang="fr-FR" sz="3200" b="1" noProof="1">
                <a:solidFill>
                  <a:srgbClr val="43CDD9"/>
                </a:solidFill>
                <a:latin typeface="Century Gothic"/>
              </a:rPr>
              <a:t>ZOOM sur </a:t>
            </a: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Communauté d’Agglomération </a:t>
            </a:r>
          </a:p>
          <a:p>
            <a:pPr algn="ctr">
              <a:tabLst>
                <a:tab pos="347663" algn="l"/>
              </a:tabLst>
              <a:defRPr/>
            </a:pP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du Puy-en-Velay</a:t>
            </a:r>
          </a:p>
        </p:txBody>
      </p:sp>
    </p:spTree>
    <p:extLst>
      <p:ext uri="{BB962C8B-B14F-4D97-AF65-F5344CB8AC3E}">
        <p14:creationId xmlns:p14="http://schemas.microsoft.com/office/powerpoint/2010/main" val="134622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8380" y="2766219"/>
            <a:ext cx="7635240" cy="1325563"/>
          </a:xfrm>
        </p:spPr>
        <p:txBody>
          <a:bodyPr/>
          <a:lstStyle/>
          <a:p>
            <a:r>
              <a:rPr lang="fr-FR" dirty="0">
                <a:solidFill>
                  <a:srgbClr val="43CDD9"/>
                </a:solidFill>
              </a:rPr>
              <a:t>Merci pour votre attention !</a:t>
            </a:r>
          </a:p>
        </p:txBody>
      </p:sp>
      <p:sp>
        <p:nvSpPr>
          <p:cNvPr id="3" name="Forme libre 42">
            <a:extLst>
              <a:ext uri="{FF2B5EF4-FFF2-40B4-BE49-F238E27FC236}">
                <a16:creationId xmlns:a16="http://schemas.microsoft.com/office/drawing/2014/main" id="{681DB4BA-E237-419B-89EC-6988D1AA8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4" name="Zone de texte 15">
            <a:extLst>
              <a:ext uri="{FF2B5EF4-FFF2-40B4-BE49-F238E27FC236}">
                <a16:creationId xmlns:a16="http://schemas.microsoft.com/office/drawing/2014/main" id="{93220869-E011-490F-9B02-40CB4D86FDB0}"/>
              </a:ext>
            </a:extLst>
          </p:cNvPr>
          <p:cNvSpPr txBox="1"/>
          <p:nvPr/>
        </p:nvSpPr>
        <p:spPr>
          <a:xfrm>
            <a:off x="11826927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21</a:t>
            </a:fld>
            <a:endParaRPr lang="fr-FR" sz="14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4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27" y="250735"/>
            <a:ext cx="11052002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515A6B"/>
                </a:solidFill>
              </a:rPr>
              <a:t>Le Baromètre National Autopartage 2022 </a:t>
            </a:r>
            <a:br>
              <a:rPr lang="fr-FR" sz="3200" b="1" dirty="0">
                <a:solidFill>
                  <a:srgbClr val="515A6B"/>
                </a:solidFill>
              </a:rPr>
            </a:br>
            <a:r>
              <a:rPr lang="fr-FR" sz="3200" b="1" dirty="0">
                <a:solidFill>
                  <a:srgbClr val="515A6B"/>
                </a:solidFill>
              </a:rPr>
              <a:t>Méthode</a:t>
            </a:r>
          </a:p>
        </p:txBody>
      </p:sp>
      <p:sp>
        <p:nvSpPr>
          <p:cNvPr id="46" name="Forme libre 4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pic>
        <p:nvPicPr>
          <p:cNvPr id="1026" name="Picture 2" descr="logo-ass-aaa">
            <a:extLst>
              <a:ext uri="{FF2B5EF4-FFF2-40B4-BE49-F238E27FC236}">
                <a16:creationId xmlns:a16="http://schemas.microsoft.com/office/drawing/2014/main" id="{FA8D59BA-8D8E-4FCF-9771-39F6FD05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4" y="2177581"/>
            <a:ext cx="1549400" cy="4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ueil LVMT - Laboratoire Ville, Mobilité, Transport">
            <a:extLst>
              <a:ext uri="{FF2B5EF4-FFF2-40B4-BE49-F238E27FC236}">
                <a16:creationId xmlns:a16="http://schemas.microsoft.com/office/drawing/2014/main" id="{4531860B-5EE7-47D8-8AF2-46A6E414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279885"/>
            <a:ext cx="1549400" cy="3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ence de l'environnement et de la maîtrise de l'énergie — Wikipédia">
            <a:extLst>
              <a:ext uri="{FF2B5EF4-FFF2-40B4-BE49-F238E27FC236}">
                <a16:creationId xmlns:a16="http://schemas.microsoft.com/office/drawing/2014/main" id="{B6095087-3FA5-4328-B439-96AF4203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55" y="2043300"/>
            <a:ext cx="1549400" cy="7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333428-B411-465A-82D3-363E93DFD40A}"/>
              </a:ext>
            </a:extLst>
          </p:cNvPr>
          <p:cNvSpPr txBox="1"/>
          <p:nvPr/>
        </p:nvSpPr>
        <p:spPr>
          <a:xfrm>
            <a:off x="6675513" y="1667318"/>
            <a:ext cx="5400467" cy="2897247"/>
          </a:xfrm>
          <a:prstGeom prst="roundRect">
            <a:avLst/>
          </a:prstGeom>
          <a:ln w="19050">
            <a:solidFill>
              <a:srgbClr val="43CD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43CDD9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515A6B"/>
                </a:solidFill>
              </a:rPr>
              <a:t>Données de marché </a:t>
            </a:r>
            <a:r>
              <a:rPr lang="fr-FR" dirty="0"/>
              <a:t>: inventaire au 1</a:t>
            </a:r>
            <a:r>
              <a:rPr lang="fr-FR" baseline="30000" dirty="0"/>
              <a:t>er</a:t>
            </a:r>
            <a:r>
              <a:rPr lang="fr-FR" dirty="0"/>
              <a:t> janvier des véhicules par type de service et bilan de clientèle sur l’année écoulée</a:t>
            </a:r>
          </a:p>
          <a:p>
            <a:pPr marL="285750" indent="-285750">
              <a:lnSpc>
                <a:spcPct val="114000"/>
              </a:lnSpc>
              <a:buClr>
                <a:srgbClr val="43CDD9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515A6B"/>
                </a:solidFill>
              </a:rPr>
              <a:t>Données d’offre </a:t>
            </a:r>
            <a:r>
              <a:rPr lang="fr-FR" dirty="0"/>
              <a:t>: photographie au 1</a:t>
            </a:r>
            <a:r>
              <a:rPr lang="fr-FR" baseline="30000" dirty="0"/>
              <a:t>er</a:t>
            </a:r>
            <a:r>
              <a:rPr lang="fr-FR" dirty="0"/>
              <a:t> janvier de la répartition géographique de l’offre de véhicules (et de stations)</a:t>
            </a:r>
          </a:p>
          <a:p>
            <a:pPr marL="285750" indent="-285750">
              <a:lnSpc>
                <a:spcPct val="114000"/>
              </a:lnSpc>
              <a:buClr>
                <a:srgbClr val="43CDD9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515A6B"/>
                </a:solidFill>
              </a:rPr>
              <a:t>Données de flotte </a:t>
            </a:r>
            <a:r>
              <a:rPr lang="fr-FR" b="1" dirty="0">
                <a:solidFill>
                  <a:srgbClr val="5F5F5F"/>
                </a:solidFill>
              </a:rPr>
              <a:t> </a:t>
            </a:r>
            <a:r>
              <a:rPr lang="fr-FR" dirty="0"/>
              <a:t>: photographie au 1</a:t>
            </a:r>
            <a:r>
              <a:rPr lang="fr-FR" baseline="30000" dirty="0"/>
              <a:t>er</a:t>
            </a:r>
            <a:r>
              <a:rPr lang="fr-FR" dirty="0"/>
              <a:t> janvier des caractéristiques des véhicules</a:t>
            </a:r>
          </a:p>
        </p:txBody>
      </p:sp>
      <p:sp>
        <p:nvSpPr>
          <p:cNvPr id="6" name="Signe Plus 5">
            <a:extLst>
              <a:ext uri="{FF2B5EF4-FFF2-40B4-BE49-F238E27FC236}">
                <a16:creationId xmlns:a16="http://schemas.microsoft.com/office/drawing/2014/main" id="{7E337F39-863D-4381-9A0E-EC1655A0BE9D}"/>
              </a:ext>
            </a:extLst>
          </p:cNvPr>
          <p:cNvSpPr/>
          <p:nvPr/>
        </p:nvSpPr>
        <p:spPr>
          <a:xfrm>
            <a:off x="2092344" y="2238360"/>
            <a:ext cx="395111" cy="430835"/>
          </a:xfrm>
          <a:prstGeom prst="mathPlus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Plus 12">
            <a:extLst>
              <a:ext uri="{FF2B5EF4-FFF2-40B4-BE49-F238E27FC236}">
                <a16:creationId xmlns:a16="http://schemas.microsoft.com/office/drawing/2014/main" id="{66BED8DB-6911-4809-9F74-7C10F33813C1}"/>
              </a:ext>
            </a:extLst>
          </p:cNvPr>
          <p:cNvSpPr/>
          <p:nvPr/>
        </p:nvSpPr>
        <p:spPr>
          <a:xfrm>
            <a:off x="4036855" y="2238359"/>
            <a:ext cx="395111" cy="430835"/>
          </a:xfrm>
          <a:prstGeom prst="mathPlus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54E6A7B-653D-4A73-8EB3-C0E0E166A0FA}"/>
              </a:ext>
            </a:extLst>
          </p:cNvPr>
          <p:cNvGrpSpPr/>
          <p:nvPr/>
        </p:nvGrpSpPr>
        <p:grpSpPr>
          <a:xfrm>
            <a:off x="907348" y="3752521"/>
            <a:ext cx="4161230" cy="923330"/>
            <a:chOff x="247961" y="4424493"/>
            <a:chExt cx="3531059" cy="92333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1EE719-B84F-4E67-9DA1-224575F7C96D}"/>
                </a:ext>
              </a:extLst>
            </p:cNvPr>
            <p:cNvSpPr txBox="1"/>
            <p:nvPr/>
          </p:nvSpPr>
          <p:spPr>
            <a:xfrm>
              <a:off x="766605" y="4424493"/>
              <a:ext cx="30124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Autopartage en station</a:t>
              </a:r>
            </a:p>
            <a:p>
              <a:r>
                <a:rPr lang="fr-FR" dirty="0"/>
                <a:t>Autopartage en </a:t>
              </a:r>
              <a:r>
                <a:rPr lang="fr-FR" i="1" dirty="0"/>
                <a:t>free-floating</a:t>
              </a:r>
            </a:p>
            <a:p>
              <a:r>
                <a:rPr lang="fr-FR" dirty="0"/>
                <a:t>Autopartage combiné</a:t>
              </a:r>
            </a:p>
          </p:txBody>
        </p:sp>
        <p:pic>
          <p:nvPicPr>
            <p:cNvPr id="31" name="Graphique 30" descr="Repère avec un remplissage uni">
              <a:extLst>
                <a:ext uri="{FF2B5EF4-FFF2-40B4-BE49-F238E27FC236}">
                  <a16:creationId xmlns:a16="http://schemas.microsoft.com/office/drawing/2014/main" id="{76DFE0FB-A41C-47B3-AA08-8436A7C8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7961" y="4498842"/>
              <a:ext cx="589965" cy="589965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FF4CC51-E46B-47F4-A517-EDBA46C545F4}"/>
              </a:ext>
            </a:extLst>
          </p:cNvPr>
          <p:cNvGrpSpPr/>
          <p:nvPr/>
        </p:nvGrpSpPr>
        <p:grpSpPr>
          <a:xfrm>
            <a:off x="2738161" y="5126713"/>
            <a:ext cx="3210693" cy="1200329"/>
            <a:chOff x="4228060" y="5194809"/>
            <a:chExt cx="2638729" cy="1200329"/>
          </a:xfrm>
        </p:grpSpPr>
        <p:pic>
          <p:nvPicPr>
            <p:cNvPr id="30" name="Graphique 29" descr="Carte avec repère avec un remplissage uni">
              <a:extLst>
                <a:ext uri="{FF2B5EF4-FFF2-40B4-BE49-F238E27FC236}">
                  <a16:creationId xmlns:a16="http://schemas.microsoft.com/office/drawing/2014/main" id="{4C7A6C49-3095-4EE2-8B87-6C979EAF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228060" y="5376879"/>
              <a:ext cx="589965" cy="589965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B48E12B-3B0D-4BBF-8910-02DF1F3E78B9}"/>
                </a:ext>
              </a:extLst>
            </p:cNvPr>
            <p:cNvSpPr txBox="1"/>
            <p:nvPr/>
          </p:nvSpPr>
          <p:spPr>
            <a:xfrm>
              <a:off x="4939356" y="5194809"/>
              <a:ext cx="1927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Communes</a:t>
              </a:r>
            </a:p>
            <a:p>
              <a:r>
                <a:rPr lang="fr-FR" dirty="0"/>
                <a:t>Métropoles</a:t>
              </a:r>
            </a:p>
            <a:p>
              <a:r>
                <a:rPr lang="fr-FR" dirty="0"/>
                <a:t>EPCI</a:t>
              </a:r>
            </a:p>
            <a:p>
              <a:r>
                <a:rPr lang="fr-FR" dirty="0"/>
                <a:t>Unités Urbaines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2FB8E78B-EC80-40E3-A818-115DC3C7FA9A}"/>
              </a:ext>
            </a:extLst>
          </p:cNvPr>
          <p:cNvSpPr txBox="1"/>
          <p:nvPr/>
        </p:nvSpPr>
        <p:spPr>
          <a:xfrm>
            <a:off x="825536" y="3272090"/>
            <a:ext cx="33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3CDD9"/>
                </a:solidFill>
              </a:rPr>
              <a:t>Différents services…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4193DB-26EF-406B-AFC8-AD738FDC16D4}"/>
              </a:ext>
            </a:extLst>
          </p:cNvPr>
          <p:cNvSpPr txBox="1"/>
          <p:nvPr/>
        </p:nvSpPr>
        <p:spPr>
          <a:xfrm>
            <a:off x="2365791" y="4755527"/>
            <a:ext cx="33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3CDD9"/>
                </a:solidFill>
              </a:rPr>
              <a:t>… dans différents territoires</a:t>
            </a:r>
          </a:p>
        </p:txBody>
      </p:sp>
      <p:sp>
        <p:nvSpPr>
          <p:cNvPr id="48" name="Zone de texte 15">
            <a:extLst>
              <a:ext uri="{FF2B5EF4-FFF2-40B4-BE49-F238E27FC236}">
                <a16:creationId xmlns:a16="http://schemas.microsoft.com/office/drawing/2014/main" id="{B8C9C5BE-327A-48AF-8F61-CA5BFDE762F1}"/>
              </a:ext>
            </a:extLst>
          </p:cNvPr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3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EFB8636-D13A-4F2C-8175-B3553D22141E}"/>
              </a:ext>
            </a:extLst>
          </p:cNvPr>
          <p:cNvSpPr txBox="1"/>
          <p:nvPr/>
        </p:nvSpPr>
        <p:spPr>
          <a:xfrm>
            <a:off x="7086353" y="4644174"/>
            <a:ext cx="524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3CDD9"/>
                </a:solidFill>
              </a:rPr>
              <a:t>Informations essentielles à collecter </a:t>
            </a:r>
            <a:r>
              <a:rPr lang="fr-FR" sz="2000" dirty="0"/>
              <a:t>:</a:t>
            </a:r>
            <a:endParaRPr lang="fr-FR" sz="2000" b="1" dirty="0">
              <a:solidFill>
                <a:srgbClr val="43CDD9"/>
              </a:solidFill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6D071B5-3103-4145-ADD1-DEF79ECBAF8D}"/>
              </a:ext>
            </a:extLst>
          </p:cNvPr>
          <p:cNvGrpSpPr/>
          <p:nvPr/>
        </p:nvGrpSpPr>
        <p:grpSpPr>
          <a:xfrm>
            <a:off x="7670466" y="5151796"/>
            <a:ext cx="4245278" cy="695252"/>
            <a:chOff x="7137781" y="4350095"/>
            <a:chExt cx="4245278" cy="695252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F0EBD34-84D5-4633-A3E5-CBDB8AB18203}"/>
                </a:ext>
              </a:extLst>
            </p:cNvPr>
            <p:cNvSpPr txBox="1"/>
            <p:nvPr/>
          </p:nvSpPr>
          <p:spPr>
            <a:xfrm>
              <a:off x="7833033" y="4374556"/>
              <a:ext cx="3550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Véhicules à faibles émissions</a:t>
              </a:r>
            </a:p>
            <a:p>
              <a:r>
                <a:rPr lang="fr-FR" dirty="0"/>
                <a:t>Véhicules à très faibles émissions</a:t>
              </a:r>
            </a:p>
          </p:txBody>
        </p:sp>
        <p:pic>
          <p:nvPicPr>
            <p:cNvPr id="43" name="Graphique 42" descr="Voiture avec un remplissage uni">
              <a:extLst>
                <a:ext uri="{FF2B5EF4-FFF2-40B4-BE49-F238E27FC236}">
                  <a16:creationId xmlns:a16="http://schemas.microsoft.com/office/drawing/2014/main" id="{9049572C-90F2-4AFF-875F-C580E351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137781" y="4350095"/>
              <a:ext cx="695252" cy="69525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B05FE16-0CD6-4D50-8347-0C93703D212D}"/>
              </a:ext>
            </a:extLst>
          </p:cNvPr>
          <p:cNvGrpSpPr/>
          <p:nvPr/>
        </p:nvGrpSpPr>
        <p:grpSpPr>
          <a:xfrm>
            <a:off x="7707537" y="5846201"/>
            <a:ext cx="4245278" cy="695252"/>
            <a:chOff x="7179805" y="5428451"/>
            <a:chExt cx="4245278" cy="695252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D3B3876-0553-4D17-94D7-EE9B6D9E5AA5}"/>
                </a:ext>
              </a:extLst>
            </p:cNvPr>
            <p:cNvSpPr txBox="1"/>
            <p:nvPr/>
          </p:nvSpPr>
          <p:spPr>
            <a:xfrm>
              <a:off x="7875057" y="5477372"/>
              <a:ext cx="3550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Usagers Inscrits</a:t>
              </a:r>
            </a:p>
            <a:p>
              <a:r>
                <a:rPr lang="fr-FR" dirty="0"/>
                <a:t>Usagers Uniques</a:t>
              </a:r>
            </a:p>
          </p:txBody>
        </p:sp>
        <p:pic>
          <p:nvPicPr>
            <p:cNvPr id="52" name="Graphique 51" descr="Utilisateurs avec un remplissage uni">
              <a:extLst>
                <a:ext uri="{FF2B5EF4-FFF2-40B4-BE49-F238E27FC236}">
                  <a16:creationId xmlns:a16="http://schemas.microsoft.com/office/drawing/2014/main" id="{4261DD71-C224-4D03-AC8A-1168F2F9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179805" y="5428451"/>
              <a:ext cx="695252" cy="695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39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/>
          <a:srcRect l="50394"/>
          <a:stretch/>
        </p:blipFill>
        <p:spPr>
          <a:xfrm>
            <a:off x="4987405" y="3160446"/>
            <a:ext cx="725756" cy="3657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27" y="250735"/>
            <a:ext cx="11052002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515A6B"/>
                </a:solidFill>
              </a:rPr>
              <a:t>Le Baromètre National Autopartage 2022 en 4 chiffres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57" y="2054935"/>
            <a:ext cx="719390" cy="9937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18" y="2144050"/>
            <a:ext cx="719390" cy="7193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09153" y="2863440"/>
            <a:ext cx="985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OPTYMO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3221" y="2127451"/>
            <a:ext cx="720000" cy="72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81961" y="2851459"/>
            <a:ext cx="1202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COMMUNAUTO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/>
          <a:srcRect t="-1" r="49174" b="-13005"/>
          <a:stretch/>
        </p:blipFill>
        <p:spPr>
          <a:xfrm>
            <a:off x="3840597" y="2599069"/>
            <a:ext cx="1275897" cy="4371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/>
          <a:srcRect l="42203" t="14246" r="1878" b="6624"/>
          <a:stretch/>
        </p:blipFill>
        <p:spPr>
          <a:xfrm>
            <a:off x="4259879" y="2388200"/>
            <a:ext cx="760594" cy="1793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0"/>
          <a:srcRect l="35693" t="9091"/>
          <a:stretch/>
        </p:blipFill>
        <p:spPr>
          <a:xfrm>
            <a:off x="3741192" y="2161130"/>
            <a:ext cx="789299" cy="1766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5002" y="4500004"/>
            <a:ext cx="719390" cy="71939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587" y="3290699"/>
            <a:ext cx="719390" cy="71939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4871" y="4481678"/>
            <a:ext cx="719390" cy="71939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7840" y="3288589"/>
            <a:ext cx="741189" cy="74118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5"/>
          <a:srcRect l="36280"/>
          <a:stretch/>
        </p:blipFill>
        <p:spPr>
          <a:xfrm>
            <a:off x="5134931" y="2455325"/>
            <a:ext cx="805097" cy="21002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11883" y="4046024"/>
            <a:ext cx="995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SHARENOW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7479" y="4547336"/>
            <a:ext cx="719390" cy="71939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52664" y="4473279"/>
            <a:ext cx="719390" cy="71939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291510" y="5173880"/>
            <a:ext cx="1025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MARGUERITE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2811" y="4452976"/>
            <a:ext cx="719390" cy="71939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279983" y="5192669"/>
            <a:ext cx="1088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MODULAUTO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9"/>
          <a:srcRect l="36312" t="19488" r="933" b="9069"/>
          <a:stretch/>
        </p:blipFill>
        <p:spPr>
          <a:xfrm>
            <a:off x="5364015" y="2735610"/>
            <a:ext cx="738330" cy="16331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7840" y="4452976"/>
            <a:ext cx="719390" cy="719390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299847" y="5185629"/>
            <a:ext cx="995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FREE2MOVE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1"/>
          <a:srcRect l="58824" t="1" b="37139"/>
          <a:stretch/>
        </p:blipFill>
        <p:spPr>
          <a:xfrm>
            <a:off x="5385785" y="2956179"/>
            <a:ext cx="290070" cy="188201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1"/>
          <a:srcRect l="23496" t="62703" b="4423"/>
          <a:stretch/>
        </p:blipFill>
        <p:spPr>
          <a:xfrm>
            <a:off x="5640630" y="3061998"/>
            <a:ext cx="538941" cy="9842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2"/>
          <a:srcRect l="42546" t="19926"/>
          <a:stretch/>
        </p:blipFill>
        <p:spPr>
          <a:xfrm>
            <a:off x="4642650" y="3052978"/>
            <a:ext cx="604712" cy="153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23"/>
          <a:srcRect l="64592" t="4775"/>
          <a:stretch/>
        </p:blipFill>
        <p:spPr>
          <a:xfrm>
            <a:off x="4449670" y="3205074"/>
            <a:ext cx="418879" cy="342853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2240327" y="5172366"/>
            <a:ext cx="1025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CLEM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90545" y="2086198"/>
            <a:ext cx="1011555" cy="285750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7118672" y="4276994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886 000</a:t>
            </a:r>
            <a:r>
              <a:rPr lang="fr-FR" b="1" dirty="0">
                <a:solidFill>
                  <a:srgbClr val="30353F"/>
                </a:solidFill>
              </a:rPr>
              <a:t/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usagers inscrits</a:t>
            </a:r>
            <a:r>
              <a:rPr lang="fr-FR" b="1" baseline="30000" dirty="0">
                <a:solidFill>
                  <a:srgbClr val="30353F"/>
                </a:solidFill>
              </a:rPr>
              <a:t>(*)</a:t>
            </a:r>
            <a:endParaRPr lang="fr-FR" b="1" dirty="0">
              <a:solidFill>
                <a:srgbClr val="30353F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500" b="78750" l="14167" r="85417">
                        <a14:foregroundMark x1="37083" y1="52083" x2="37083" y2="52083"/>
                        <a14:foregroundMark x1="37083" y1="34583" x2="37083" y2="34583"/>
                        <a14:foregroundMark x1="52083" y1="43750" x2="52083" y2="43750"/>
                        <a14:foregroundMark x1="63333" y1="35833" x2="63333" y2="35833"/>
                        <a14:foregroundMark x1="70417" y1="50833" x2="70417" y2="50833"/>
                        <a14:foregroundMark x1="55417" y1="61250" x2="55417" y2="61250"/>
                      </a14:backgroundRemoval>
                    </a14:imgEffect>
                    <a14:imgEffect>
                      <a14:colorTemperature colorTemp="9763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534" y="3330351"/>
            <a:ext cx="1450157" cy="1450157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9883565" y="2725624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12 677</a:t>
            </a:r>
            <a:r>
              <a:rPr lang="fr-FR" b="1" dirty="0">
                <a:solidFill>
                  <a:srgbClr val="30353F"/>
                </a:solidFill>
              </a:rPr>
              <a:t> </a:t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véhicules</a:t>
            </a:r>
          </a:p>
        </p:txBody>
      </p:sp>
      <p:pic>
        <p:nvPicPr>
          <p:cNvPr id="1034" name="Picture 10" descr="Sports car free icon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8614"/>
                    </a14:imgEffect>
                    <a14:imgEffect>
                      <a14:saturation sat="400000"/>
                    </a14:imgEffect>
                    <a14:imgEffect>
                      <a14:brightnessContrast bright="49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88" y="2113983"/>
            <a:ext cx="627876" cy="627877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59583" y1="64583" x2="59583" y2="64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1943" y="1692128"/>
            <a:ext cx="1333556" cy="1333556"/>
          </a:xfrm>
          <a:prstGeom prst="rect">
            <a:avLst/>
          </a:prstGeom>
        </p:spPr>
      </p:pic>
      <p:sp>
        <p:nvSpPr>
          <p:cNvPr id="46" name="Forme libre 4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54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4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65" name="Zone de texte 75"/>
          <p:cNvSpPr txBox="1"/>
          <p:nvPr/>
        </p:nvSpPr>
        <p:spPr>
          <a:xfrm>
            <a:off x="381000" y="6345823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89162" y="3234735"/>
            <a:ext cx="418102" cy="270883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6884236" y="2725624"/>
            <a:ext cx="2418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27</a:t>
            </a:r>
            <a:r>
              <a:rPr lang="fr-FR" b="1" dirty="0">
                <a:solidFill>
                  <a:srgbClr val="30353F"/>
                </a:solidFill>
              </a:rPr>
              <a:t> </a:t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opérateurs participants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9756198" y="4272235"/>
            <a:ext cx="202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323</a:t>
            </a:r>
            <a:r>
              <a:rPr lang="fr-FR" sz="1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000</a:t>
            </a:r>
            <a:r>
              <a:rPr lang="fr-FR" b="1" dirty="0">
                <a:solidFill>
                  <a:srgbClr val="30353F"/>
                </a:solidFill>
              </a:rPr>
              <a:t> </a:t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usagers uniques</a:t>
            </a:r>
            <a:r>
              <a:rPr lang="fr-FR" b="1" baseline="30000" dirty="0">
                <a:solidFill>
                  <a:srgbClr val="30353F"/>
                </a:solidFill>
              </a:rPr>
              <a:t>(**)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6641093" y="5838134"/>
            <a:ext cx="554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rgbClr val="404040"/>
                </a:solidFill>
              </a:rPr>
              <a:t>(*) </a:t>
            </a:r>
            <a:r>
              <a:rPr lang="fr-FR" sz="1200" dirty="0">
                <a:solidFill>
                  <a:srgbClr val="404040"/>
                </a:solidFill>
              </a:rPr>
              <a:t>Usager inscrit : Usager avec une adresse en France autorisé à utiliser 1 service.</a:t>
            </a:r>
          </a:p>
          <a:p>
            <a:r>
              <a:rPr lang="fr-FR" sz="1200" baseline="30000" dirty="0">
                <a:solidFill>
                  <a:srgbClr val="404040"/>
                </a:solidFill>
              </a:rPr>
              <a:t>(**) </a:t>
            </a:r>
            <a:r>
              <a:rPr lang="fr-FR" sz="1200" dirty="0">
                <a:solidFill>
                  <a:srgbClr val="404040"/>
                </a:solidFill>
              </a:rPr>
              <a:t>Usager unique : Usager ayant utilisé au moins 1 fois 1 service en France en 2020. Doubles co</a:t>
            </a:r>
            <a:r>
              <a:rPr lang="fr-FR" sz="1200" dirty="0">
                <a:solidFill>
                  <a:srgbClr val="404040"/>
                </a:solidFill>
              </a:rPr>
              <a:t>mptes possibles si 1 même usager a utilisé 2 services différents. </a:t>
            </a:r>
            <a:br>
              <a:rPr lang="fr-FR" sz="1200" dirty="0">
                <a:solidFill>
                  <a:srgbClr val="404040"/>
                </a:solidFill>
              </a:rPr>
            </a:br>
            <a:r>
              <a:rPr lang="fr-FR" sz="1200" dirty="0">
                <a:solidFill>
                  <a:srgbClr val="404040"/>
                </a:solidFill>
              </a:rPr>
              <a:t>Usagers uniques </a:t>
            </a:r>
            <a:r>
              <a:rPr lang="fr-FR" sz="1200" dirty="0" err="1">
                <a:solidFill>
                  <a:srgbClr val="404040"/>
                </a:solidFill>
              </a:rPr>
              <a:t>ShareNow</a:t>
            </a:r>
            <a:r>
              <a:rPr lang="fr-FR" sz="1200" dirty="0">
                <a:solidFill>
                  <a:srgbClr val="404040"/>
                </a:solidFill>
              </a:rPr>
              <a:t> et </a:t>
            </a:r>
            <a:r>
              <a:rPr lang="fr-FR" sz="1200" dirty="0" err="1">
                <a:solidFill>
                  <a:srgbClr val="404040"/>
                </a:solidFill>
              </a:rPr>
              <a:t>Otolis</a:t>
            </a:r>
            <a:r>
              <a:rPr lang="fr-FR" sz="1200" dirty="0">
                <a:solidFill>
                  <a:srgbClr val="404040"/>
                </a:solidFill>
              </a:rPr>
              <a:t> estimés, non renseignés.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69131" y="3657708"/>
            <a:ext cx="603739" cy="3715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86877" y="3130510"/>
            <a:ext cx="617745" cy="2644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72824" y="3415827"/>
            <a:ext cx="768656" cy="768656"/>
          </a:xfrm>
          <a:prstGeom prst="rect">
            <a:avLst/>
          </a:prstGeom>
        </p:spPr>
      </p:pic>
      <p:pic>
        <p:nvPicPr>
          <p:cNvPr id="1028" name="Picture 4" descr="Logo Yélo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22" y="3517453"/>
            <a:ext cx="651960" cy="6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184956" y="3540348"/>
            <a:ext cx="6692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spc="-100" dirty="0">
                <a:solidFill>
                  <a:schemeClr val="bg1">
                    <a:lumMod val="50000"/>
                  </a:schemeClr>
                </a:solidFill>
              </a:rPr>
              <a:t>NANTES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333154" y="5185629"/>
            <a:ext cx="1025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5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UBEEQO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355923" y="1823516"/>
            <a:ext cx="1106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spc="-100" dirty="0">
                <a:solidFill>
                  <a:srgbClr val="00B050"/>
                </a:solidFill>
              </a:rPr>
              <a:t>DEVELOPPEMENT</a:t>
            </a:r>
          </a:p>
        </p:txBody>
      </p:sp>
    </p:spTree>
    <p:extLst>
      <p:ext uri="{BB962C8B-B14F-4D97-AF65-F5344CB8AC3E}">
        <p14:creationId xmlns:p14="http://schemas.microsoft.com/office/powerpoint/2010/main" val="136169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27" y="250735"/>
            <a:ext cx="11052002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5F5F5F"/>
                </a:solidFill>
              </a:rPr>
              <a:t>Evolutions </a:t>
            </a:r>
            <a:br>
              <a:rPr lang="fr-FR" sz="3200" b="1" dirty="0">
                <a:solidFill>
                  <a:srgbClr val="5F5F5F"/>
                </a:solidFill>
              </a:rPr>
            </a:br>
            <a:r>
              <a:rPr lang="fr-FR" sz="3200" b="1" dirty="0">
                <a:solidFill>
                  <a:srgbClr val="5F5F5F"/>
                </a:solidFill>
              </a:rPr>
              <a:t>2020 – 2021 – 2022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9204" y="3575251"/>
            <a:ext cx="1450157" cy="1450157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280817" y="2815884"/>
            <a:ext cx="7311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11 618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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11 546</a:t>
            </a:r>
            <a:r>
              <a:rPr lang="fr-FR" sz="3600" b="1" dirty="0">
                <a:solidFill>
                  <a:srgbClr val="30353F"/>
                </a:solidFill>
              </a:rPr>
              <a:t>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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12 677</a:t>
            </a:r>
            <a:r>
              <a:rPr lang="fr-FR" sz="3600" b="1" dirty="0">
                <a:solidFill>
                  <a:srgbClr val="30353F"/>
                </a:solidFill>
              </a:rPr>
              <a:t> </a:t>
            </a:r>
            <a:r>
              <a:rPr lang="fr-FR" b="1" dirty="0">
                <a:solidFill>
                  <a:srgbClr val="30353F"/>
                </a:solidFill>
              </a:rPr>
              <a:t/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véhicules</a:t>
            </a:r>
            <a:endParaRPr lang="fr-FR" b="1" baseline="30000" dirty="0">
              <a:solidFill>
                <a:srgbClr val="30353F"/>
              </a:solidFill>
            </a:endParaRPr>
          </a:p>
        </p:txBody>
      </p:sp>
      <p:pic>
        <p:nvPicPr>
          <p:cNvPr id="1034" name="Picture 10" descr="Sports car free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614"/>
                    </a14:imgEffect>
                    <a14:imgEffect>
                      <a14:saturation sat="400000"/>
                    </a14:imgEffect>
                    <a14:imgEffect>
                      <a14:brightnessContrast bright="49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82" y="2204243"/>
            <a:ext cx="627876" cy="627877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6" name="Forme libre 4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54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55FDDD8E-39CA-4EA8-9EDE-833578CFCDDE}" type="slidenum">
              <a:rPr lang="fr-FR" sz="1400" b="1" noProof="1">
                <a:solidFill>
                  <a:schemeClr val="bg1"/>
                </a:solidFill>
              </a:rPr>
              <a:t>5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65" name="Zone de texte 75"/>
          <p:cNvSpPr txBox="1"/>
          <p:nvPr/>
        </p:nvSpPr>
        <p:spPr>
          <a:xfrm>
            <a:off x="381000" y="6345823"/>
            <a:ext cx="41985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60150" y="4523752"/>
            <a:ext cx="7003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339 K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	 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294</a:t>
            </a:r>
            <a:r>
              <a:rPr lang="fr-FR" sz="1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	</a:t>
            </a:r>
            <a:r>
              <a:rPr lang="fr-FR" sz="3600" b="1" dirty="0">
                <a:solidFill>
                  <a:srgbClr val="43CDD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323 K</a:t>
            </a:r>
            <a:r>
              <a:rPr lang="fr-FR" b="1" dirty="0">
                <a:solidFill>
                  <a:srgbClr val="30353F"/>
                </a:solidFill>
              </a:rPr>
              <a:t/>
            </a:r>
            <a:br>
              <a:rPr lang="fr-FR" b="1" dirty="0">
                <a:solidFill>
                  <a:srgbClr val="30353F"/>
                </a:solidFill>
              </a:rPr>
            </a:br>
            <a:r>
              <a:rPr lang="fr-FR" b="1" dirty="0">
                <a:solidFill>
                  <a:srgbClr val="30353F"/>
                </a:solidFill>
              </a:rPr>
              <a:t>usagers uniques</a:t>
            </a:r>
            <a:endParaRPr lang="fr-FR" b="1" baseline="30000" dirty="0">
              <a:solidFill>
                <a:srgbClr val="30353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5986" y="4312686"/>
            <a:ext cx="73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-13%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83886" y="4316803"/>
            <a:ext cx="81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+10%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78893" y="2611568"/>
            <a:ext cx="73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-1%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15007" y="2615685"/>
            <a:ext cx="81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+10%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65749B-DF70-481B-B47D-C38AD0C0CA37}"/>
              </a:ext>
            </a:extLst>
          </p:cNvPr>
          <p:cNvSpPr txBox="1"/>
          <p:nvPr/>
        </p:nvSpPr>
        <p:spPr>
          <a:xfrm>
            <a:off x="7904868" y="2392447"/>
            <a:ext cx="3969741" cy="3495240"/>
          </a:xfrm>
          <a:prstGeom prst="roundRect">
            <a:avLst>
              <a:gd name="adj" fmla="val 5456"/>
            </a:avLst>
          </a:prstGeom>
          <a:noFill/>
          <a:ln w="38100">
            <a:solidFill>
              <a:srgbClr val="43CDD9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fr-FR" sz="2400" b="1" dirty="0"/>
              <a:t>Un marché en construction, hétérogène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43CDD9"/>
                </a:solidFill>
              </a:rPr>
              <a:t> </a:t>
            </a:r>
            <a:r>
              <a:rPr lang="fr-FR" sz="2400" dirty="0"/>
              <a:t>Modèles en consolidation, modèles en recul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43CDD9"/>
                </a:solidFill>
              </a:rPr>
              <a:t> </a:t>
            </a:r>
            <a:r>
              <a:rPr lang="fr-FR" sz="2400" dirty="0"/>
              <a:t>Trajectoires nuancées </a:t>
            </a:r>
            <a:br>
              <a:rPr lang="fr-FR" sz="2400" dirty="0"/>
            </a:br>
            <a:r>
              <a:rPr lang="fr-FR" sz="2400" dirty="0"/>
              <a:t>selon les territoires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6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68282" y="2547286"/>
            <a:ext cx="2158793" cy="3447372"/>
          </a:xfrm>
          <a:prstGeom prst="rect">
            <a:avLst/>
          </a:prstGeom>
          <a:gradFill flip="none" rotWithShape="1">
            <a:gsLst>
              <a:gs pos="100000">
                <a:srgbClr val="BABABA">
                  <a:alpha val="0"/>
                </a:srgbClr>
              </a:gs>
              <a:gs pos="0">
                <a:srgbClr val="BABAB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grpSp>
        <p:nvGrpSpPr>
          <p:cNvPr id="6" name="Groupe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7524" y="1265725"/>
            <a:ext cx="3680308" cy="2453538"/>
            <a:chOff x="8149543" y="1192972"/>
            <a:chExt cx="4062503" cy="2708336"/>
          </a:xfrm>
        </p:grpSpPr>
        <p:sp>
          <p:nvSpPr>
            <p:cNvPr id="146" name="Ovale 145"/>
            <p:cNvSpPr/>
            <p:nvPr/>
          </p:nvSpPr>
          <p:spPr>
            <a:xfrm>
              <a:off x="9386960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graphicFrame>
          <p:nvGraphicFramePr>
            <p:cNvPr id="115" name="Graphique 114"/>
            <p:cNvGraphicFramePr/>
            <p:nvPr>
              <p:extLst/>
            </p:nvPr>
          </p:nvGraphicFramePr>
          <p:xfrm>
            <a:off x="8149543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Forme libre 1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16" name="Zone de texte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26054FBE-D08F-4CD1-B293-BCF346B24604}" type="slidenum">
              <a:rPr lang="fr-FR" sz="1400" b="1" noProof="1">
                <a:solidFill>
                  <a:schemeClr val="bg1"/>
                </a:solidFill>
              </a:rPr>
              <a:t>6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122" name="Zone de texte 121"/>
          <p:cNvSpPr txBox="1"/>
          <p:nvPr/>
        </p:nvSpPr>
        <p:spPr>
          <a:xfrm>
            <a:off x="6009403" y="952753"/>
            <a:ext cx="21546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noProof="1">
                <a:solidFill>
                  <a:srgbClr val="30353F"/>
                </a:solidFill>
                <a:latin typeface="+mj-lt"/>
              </a:rPr>
              <a:t>VEHICULES</a:t>
            </a:r>
          </a:p>
        </p:txBody>
      </p:sp>
      <p:sp>
        <p:nvSpPr>
          <p:cNvPr id="121" name="Zone de texte 120"/>
          <p:cNvSpPr txBox="1"/>
          <p:nvPr/>
        </p:nvSpPr>
        <p:spPr>
          <a:xfrm>
            <a:off x="2671832" y="913762"/>
            <a:ext cx="28003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noProof="1">
                <a:solidFill>
                  <a:srgbClr val="30353F"/>
                </a:solidFill>
                <a:latin typeface="+mj-lt"/>
              </a:rPr>
              <a:t>OPERATEURS</a:t>
            </a:r>
          </a:p>
        </p:txBody>
      </p:sp>
      <p:sp>
        <p:nvSpPr>
          <p:cNvPr id="123" name="Zone de texte 122"/>
          <p:cNvSpPr txBox="1"/>
          <p:nvPr/>
        </p:nvSpPr>
        <p:spPr>
          <a:xfrm>
            <a:off x="8681382" y="952753"/>
            <a:ext cx="28003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noProof="1">
                <a:solidFill>
                  <a:srgbClr val="30353F"/>
                </a:solidFill>
                <a:latin typeface="+mj-lt"/>
              </a:rPr>
              <a:t>USAGERS UNIQUES (UU)</a:t>
            </a:r>
          </a:p>
        </p:txBody>
      </p:sp>
      <p:sp>
        <p:nvSpPr>
          <p:cNvPr id="138" name="Rectangle 13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978342" y="2534138"/>
            <a:ext cx="2162981" cy="3472192"/>
          </a:xfrm>
          <a:prstGeom prst="rect">
            <a:avLst/>
          </a:prstGeom>
          <a:gradFill flip="none" rotWithShape="1">
            <a:gsLst>
              <a:gs pos="100000">
                <a:srgbClr val="98A3AD">
                  <a:alpha val="0"/>
                </a:srgbClr>
              </a:gs>
              <a:gs pos="0">
                <a:srgbClr val="98A3A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grpSp>
        <p:nvGrpSpPr>
          <p:cNvPr id="2" name="Groupe 1"/>
          <p:cNvGrpSpPr/>
          <p:nvPr/>
        </p:nvGrpSpPr>
        <p:grpSpPr>
          <a:xfrm>
            <a:off x="5219678" y="1265725"/>
            <a:ext cx="3680308" cy="2453538"/>
            <a:chOff x="4064749" y="1192972"/>
            <a:chExt cx="4062503" cy="2708336"/>
          </a:xfrm>
        </p:grpSpPr>
        <p:graphicFrame>
          <p:nvGraphicFramePr>
            <p:cNvPr id="114" name="Graphique 113"/>
            <p:cNvGraphicFramePr/>
            <p:nvPr>
              <p:extLst/>
            </p:nvPr>
          </p:nvGraphicFramePr>
          <p:xfrm>
            <a:off x="4064749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1" name="Ovale 60"/>
            <p:cNvSpPr/>
            <p:nvPr/>
          </p:nvSpPr>
          <p:spPr>
            <a:xfrm>
              <a:off x="5302166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</p:grpSp>
      <p:sp>
        <p:nvSpPr>
          <p:cNvPr id="125" name="Zone de texte 124"/>
          <p:cNvSpPr txBox="1"/>
          <p:nvPr/>
        </p:nvSpPr>
        <p:spPr>
          <a:xfrm>
            <a:off x="5982514" y="3950565"/>
            <a:ext cx="2154637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z="2400" b="1" noProof="1">
                <a:solidFill>
                  <a:srgbClr val="98A3AD"/>
                </a:solidFill>
              </a:rPr>
              <a:t>4 véhicules </a:t>
            </a:r>
            <a:r>
              <a:rPr lang="fr-FR" sz="2400" b="1" noProof="1">
                <a:solidFill>
                  <a:srgbClr val="98A3AD"/>
                </a:solidFill>
              </a:rPr>
              <a:t>sur </a:t>
            </a:r>
            <a:r>
              <a:rPr lang="fr-FR" sz="2400" b="1" noProof="1" smtClean="0">
                <a:solidFill>
                  <a:srgbClr val="98A3AD"/>
                </a:solidFill>
              </a:rPr>
              <a:t>5</a:t>
            </a:r>
            <a:endParaRPr lang="fr-FR" sz="2800" b="1" noProof="1">
              <a:solidFill>
                <a:srgbClr val="98A3AD"/>
              </a:solidFill>
            </a:endParaRPr>
          </a:p>
          <a:p>
            <a:pPr lvl="0"/>
            <a:endParaRPr lang="fr-FR" sz="1000" noProof="1" smtClean="0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r>
              <a:rPr lang="fr-FR" sz="2400" b="1" noProof="1" smtClean="0">
                <a:solidFill>
                  <a:srgbClr val="98A3AD"/>
                </a:solidFill>
              </a:rPr>
              <a:t>1 véhicule sur 5</a:t>
            </a:r>
            <a:r>
              <a:rPr lang="fr-FR" sz="2800" b="1" noProof="1" smtClean="0">
                <a:solidFill>
                  <a:srgbClr val="98A3AD"/>
                </a:solidFill>
              </a:rPr>
              <a:t> </a:t>
            </a:r>
            <a:endParaRPr lang="fr-FR" sz="2000" noProof="1">
              <a:solidFill>
                <a:srgbClr val="30353F"/>
              </a:solidFill>
            </a:endParaRPr>
          </a:p>
        </p:txBody>
      </p:sp>
      <p:sp>
        <p:nvSpPr>
          <p:cNvPr id="141" name="Rectangle 14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985379" y="2543209"/>
            <a:ext cx="2173221" cy="3471990"/>
          </a:xfrm>
          <a:prstGeom prst="rect">
            <a:avLst/>
          </a:prstGeom>
          <a:gradFill flip="none" rotWithShape="1">
            <a:gsLst>
              <a:gs pos="100000">
                <a:srgbClr val="30353F">
                  <a:alpha val="0"/>
                </a:srgbClr>
              </a:gs>
              <a:gs pos="13000">
                <a:srgbClr val="3035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grpSp>
        <p:nvGrpSpPr>
          <p:cNvPr id="4" name="Group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39316" y="1267195"/>
            <a:ext cx="4065347" cy="2453539"/>
            <a:chOff x="-20046" y="1192971"/>
            <a:chExt cx="4062503" cy="2708336"/>
          </a:xfrm>
        </p:grpSpPr>
        <p:sp>
          <p:nvSpPr>
            <p:cNvPr id="142" name="Ovale 141"/>
            <p:cNvSpPr/>
            <p:nvPr/>
          </p:nvSpPr>
          <p:spPr>
            <a:xfrm>
              <a:off x="1217371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graphicFrame>
          <p:nvGraphicFramePr>
            <p:cNvPr id="46" name="Graphique 45"/>
            <p:cNvGraphicFramePr/>
            <p:nvPr>
              <p:extLst/>
            </p:nvPr>
          </p:nvGraphicFramePr>
          <p:xfrm>
            <a:off x="-20046" y="1192971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24" name="Zone de texte 123"/>
          <p:cNvSpPr txBox="1"/>
          <p:nvPr/>
        </p:nvSpPr>
        <p:spPr>
          <a:xfrm>
            <a:off x="2881960" y="3926637"/>
            <a:ext cx="23800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2400" b="1" noProof="1">
                <a:solidFill>
                  <a:srgbClr val="98A3AD"/>
                </a:solidFill>
              </a:rPr>
              <a:t>15 opérateurs</a:t>
            </a:r>
            <a:endParaRPr lang="fr-FR" sz="2400" b="1" noProof="1">
              <a:solidFill>
                <a:srgbClr val="98A3AD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600" noProof="1">
              <a:solidFill>
                <a:srgbClr val="30353F"/>
              </a:solidFill>
            </a:endParaRPr>
          </a:p>
          <a:p>
            <a:pPr algn="ctr" rtl="0"/>
            <a:r>
              <a:rPr lang="fr-FR" sz="2800" b="1" noProof="1" smtClean="0">
                <a:solidFill>
                  <a:schemeClr val="bg1">
                    <a:lumMod val="85000"/>
                  </a:schemeClr>
                </a:solidFill>
              </a:rPr>
              <a:t>+7</a:t>
            </a:r>
            <a:r>
              <a:rPr lang="fr-FR" sz="2000" noProof="1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spc="-100" noProof="1" smtClean="0">
                <a:solidFill>
                  <a:schemeClr val="bg1">
                    <a:lumMod val="85000"/>
                  </a:schemeClr>
                </a:solidFill>
              </a:rPr>
              <a:t>opérateurs </a:t>
            </a:r>
            <a:r>
              <a:rPr lang="fr-FR" sz="2000" spc="-100" noProof="1">
                <a:solidFill>
                  <a:schemeClr val="bg1">
                    <a:lumMod val="85000"/>
                  </a:schemeClr>
                </a:solidFill>
              </a:rPr>
              <a:t>mixtes</a:t>
            </a: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200" noProof="1">
              <a:solidFill>
                <a:srgbClr val="30353F"/>
              </a:solidFill>
            </a:endParaRPr>
          </a:p>
          <a:p>
            <a:pPr algn="ctr"/>
            <a:r>
              <a:rPr lang="fr-FR" sz="2400" b="1" noProof="1" smtClean="0">
                <a:solidFill>
                  <a:srgbClr val="98A3AD"/>
                </a:solidFill>
              </a:rPr>
              <a:t>5 opérateurs</a:t>
            </a:r>
            <a:endParaRPr lang="fr-FR" sz="2000" noProof="1">
              <a:solidFill>
                <a:srgbClr val="30353F"/>
              </a:solidFill>
            </a:endParaRPr>
          </a:p>
        </p:txBody>
      </p:sp>
      <p:sp>
        <p:nvSpPr>
          <p:cNvPr id="126" name="Zone de texte 125"/>
          <p:cNvSpPr txBox="1"/>
          <p:nvPr/>
        </p:nvSpPr>
        <p:spPr>
          <a:xfrm>
            <a:off x="8970360" y="3950565"/>
            <a:ext cx="2154637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sz="2400" b="1" noProof="1" smtClean="0">
                <a:solidFill>
                  <a:srgbClr val="BABABA"/>
                </a:solidFill>
              </a:rPr>
              <a:t>6 usagers sur 7</a:t>
            </a:r>
            <a:r>
              <a:rPr lang="fr-FR" sz="2000" noProof="1" smtClean="0">
                <a:solidFill>
                  <a:srgbClr val="343434"/>
                </a:solidFill>
              </a:rPr>
              <a:t> </a:t>
            </a:r>
            <a:endParaRPr lang="fr-FR" sz="2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pPr lvl="0"/>
            <a:endParaRPr lang="fr-FR" sz="1000" noProof="1">
              <a:solidFill>
                <a:srgbClr val="30353F"/>
              </a:solidFill>
            </a:endParaRPr>
          </a:p>
          <a:p>
            <a:r>
              <a:rPr lang="fr-FR" sz="2400" b="1" noProof="1" smtClean="0">
                <a:solidFill>
                  <a:srgbClr val="BABABA"/>
                </a:solidFill>
              </a:rPr>
              <a:t>1 usager sur 7</a:t>
            </a:r>
            <a:endParaRPr lang="fr-FR" sz="1800" noProof="1">
              <a:solidFill>
                <a:srgbClr val="30353F"/>
              </a:solidFill>
            </a:endParaRPr>
          </a:p>
        </p:txBody>
      </p:sp>
      <p:sp>
        <p:nvSpPr>
          <p:cNvPr id="35" name="Zone de texte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1440889" y="165381"/>
            <a:ext cx="93102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fr-FR" sz="3200" b="1" noProof="1" smtClean="0">
                <a:solidFill>
                  <a:srgbClr val="5F5F5F"/>
                </a:solidFill>
                <a:latin typeface="+mj-lt"/>
              </a:rPr>
              <a:t>AUTOPARTAGE </a:t>
            </a:r>
            <a:r>
              <a:rPr lang="fr-FR" sz="3200" b="1" noProof="1">
                <a:solidFill>
                  <a:srgbClr val="5F5F5F"/>
                </a:solidFill>
                <a:latin typeface="+mj-lt"/>
              </a:rPr>
              <a:t>EN STATION / EN FREE-FLOATING</a:t>
            </a:r>
          </a:p>
        </p:txBody>
      </p: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58A8366B-1D42-43D0-87E4-B7BC3F2C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 5</a:t>
            </a:r>
          </a:p>
        </p:txBody>
      </p:sp>
      <p:pic>
        <p:nvPicPr>
          <p:cNvPr id="36" name="Picture 10" descr="Sports car free icon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614"/>
                    </a14:imgEffect>
                    <a14:imgEffect>
                      <a14:saturation sat="400000"/>
                    </a14:imgEffect>
                    <a14:imgEffect>
                      <a14:brightnessContrast bright="49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93" y="2178555"/>
            <a:ext cx="627876" cy="627877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8FA0A3">
                <a:alpha val="0"/>
              </a:srgbClr>
            </a:glow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6671" y="1762216"/>
            <a:ext cx="1450157" cy="145015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3334009" y="1751527"/>
            <a:ext cx="1444052" cy="1444052"/>
          </a:xfrm>
          <a:prstGeom prst="rect">
            <a:avLst/>
          </a:prstGeom>
        </p:spPr>
      </p:pic>
      <p:sp>
        <p:nvSpPr>
          <p:cNvPr id="30" name="Zone de texte 75"/>
          <p:cNvSpPr txBox="1"/>
          <p:nvPr/>
        </p:nvSpPr>
        <p:spPr>
          <a:xfrm>
            <a:off x="381000" y="6345823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sp>
        <p:nvSpPr>
          <p:cNvPr id="28" name="Zone de texte 123"/>
          <p:cNvSpPr txBox="1"/>
          <p:nvPr/>
        </p:nvSpPr>
        <p:spPr>
          <a:xfrm>
            <a:off x="391447" y="3926637"/>
            <a:ext cx="215463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2800" b="1" noProof="1" smtClean="0">
                <a:solidFill>
                  <a:srgbClr val="98A3AD"/>
                </a:solidFill>
              </a:rPr>
              <a:t>Station</a:t>
            </a:r>
            <a:endParaRPr lang="fr-FR" sz="2000" noProof="1">
              <a:solidFill>
                <a:srgbClr val="30353F"/>
              </a:solidFill>
            </a:endParaRPr>
          </a:p>
          <a:p>
            <a:pPr algn="ctr" rtl="0"/>
            <a:endParaRPr lang="fr-FR" sz="1000" noProof="1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 smtClean="0">
              <a:solidFill>
                <a:srgbClr val="30353F"/>
              </a:solidFill>
            </a:endParaRPr>
          </a:p>
          <a:p>
            <a:pPr algn="ctr" rtl="0"/>
            <a:endParaRPr lang="fr-FR" sz="1000" noProof="1">
              <a:solidFill>
                <a:srgbClr val="30353F"/>
              </a:solidFill>
            </a:endParaRPr>
          </a:p>
          <a:p>
            <a:pPr algn="ctr"/>
            <a:r>
              <a:rPr lang="fr-FR" sz="2800" b="1" noProof="1" smtClean="0">
                <a:solidFill>
                  <a:srgbClr val="98A3AD"/>
                </a:solidFill>
              </a:rPr>
              <a:t>Free-floating</a:t>
            </a:r>
            <a:endParaRPr lang="fr-FR" sz="2000" noProof="1">
              <a:solidFill>
                <a:srgbClr val="303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726745" y="1199008"/>
            <a:ext cx="3352181" cy="2927535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92" name="Zone de texte 91"/>
          <p:cNvSpPr txBox="1"/>
          <p:nvPr/>
        </p:nvSpPr>
        <p:spPr>
          <a:xfrm>
            <a:off x="1805427" y="2731711"/>
            <a:ext cx="11614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chemeClr val="bg1"/>
                </a:solidFill>
              </a:rPr>
              <a:t>opérateurs</a:t>
            </a:r>
          </a:p>
        </p:txBody>
      </p:sp>
      <p:sp>
        <p:nvSpPr>
          <p:cNvPr id="96" name="Zone de texte 95"/>
          <p:cNvSpPr txBox="1"/>
          <p:nvPr/>
        </p:nvSpPr>
        <p:spPr>
          <a:xfrm>
            <a:off x="2163988" y="2118262"/>
            <a:ext cx="4776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>
                <a:solidFill>
                  <a:schemeClr val="bg1"/>
                </a:solidFill>
              </a:rPr>
              <a:t>22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2246003" y="1043458"/>
            <a:ext cx="313665" cy="178194"/>
            <a:chOff x="3283332" y="3275035"/>
            <a:chExt cx="479215" cy="272245"/>
          </a:xfrm>
        </p:grpSpPr>
        <p:sp>
          <p:nvSpPr>
            <p:cNvPr id="46" name="Forme libre 11"/>
            <p:cNvSpPr>
              <a:spLocks noEditPoints="1"/>
            </p:cNvSpPr>
            <p:nvPr/>
          </p:nvSpPr>
          <p:spPr bwMode="auto">
            <a:xfrm>
              <a:off x="3283332" y="3275035"/>
              <a:ext cx="479215" cy="272245"/>
            </a:xfrm>
            <a:custGeom>
              <a:avLst/>
              <a:gdLst>
                <a:gd name="T0" fmla="*/ 2004 w 2048"/>
                <a:gd name="T1" fmla="*/ 0 h 1162"/>
                <a:gd name="T2" fmla="*/ 44 w 2048"/>
                <a:gd name="T3" fmla="*/ 0 h 1162"/>
                <a:gd name="T4" fmla="*/ 0 w 2048"/>
                <a:gd name="T5" fmla="*/ 44 h 1162"/>
                <a:gd name="T6" fmla="*/ 0 w 2048"/>
                <a:gd name="T7" fmla="*/ 1118 h 1162"/>
                <a:gd name="T8" fmla="*/ 44 w 2048"/>
                <a:gd name="T9" fmla="*/ 1162 h 1162"/>
                <a:gd name="T10" fmla="*/ 2004 w 2048"/>
                <a:gd name="T11" fmla="*/ 1162 h 1162"/>
                <a:gd name="T12" fmla="*/ 2048 w 2048"/>
                <a:gd name="T13" fmla="*/ 1118 h 1162"/>
                <a:gd name="T14" fmla="*/ 2048 w 2048"/>
                <a:gd name="T15" fmla="*/ 44 h 1162"/>
                <a:gd name="T16" fmla="*/ 2004 w 2048"/>
                <a:gd name="T17" fmla="*/ 0 h 1162"/>
                <a:gd name="T18" fmla="*/ 88 w 2048"/>
                <a:gd name="T19" fmla="*/ 88 h 1162"/>
                <a:gd name="T20" fmla="*/ 312 w 2048"/>
                <a:gd name="T21" fmla="*/ 88 h 1162"/>
                <a:gd name="T22" fmla="*/ 88 w 2048"/>
                <a:gd name="T23" fmla="*/ 311 h 1162"/>
                <a:gd name="T24" fmla="*/ 88 w 2048"/>
                <a:gd name="T25" fmla="*/ 88 h 1162"/>
                <a:gd name="T26" fmla="*/ 88 w 2048"/>
                <a:gd name="T27" fmla="*/ 1074 h 1162"/>
                <a:gd name="T28" fmla="*/ 88 w 2048"/>
                <a:gd name="T29" fmla="*/ 851 h 1162"/>
                <a:gd name="T30" fmla="*/ 312 w 2048"/>
                <a:gd name="T31" fmla="*/ 1074 h 1162"/>
                <a:gd name="T32" fmla="*/ 88 w 2048"/>
                <a:gd name="T33" fmla="*/ 1074 h 1162"/>
                <a:gd name="T34" fmla="*/ 1960 w 2048"/>
                <a:gd name="T35" fmla="*/ 1074 h 1162"/>
                <a:gd name="T36" fmla="*/ 1736 w 2048"/>
                <a:gd name="T37" fmla="*/ 1074 h 1162"/>
                <a:gd name="T38" fmla="*/ 1960 w 2048"/>
                <a:gd name="T39" fmla="*/ 851 h 1162"/>
                <a:gd name="T40" fmla="*/ 1960 w 2048"/>
                <a:gd name="T41" fmla="*/ 1074 h 1162"/>
                <a:gd name="T42" fmla="*/ 1960 w 2048"/>
                <a:gd name="T43" fmla="*/ 762 h 1162"/>
                <a:gd name="T44" fmla="*/ 1648 w 2048"/>
                <a:gd name="T45" fmla="*/ 1074 h 1162"/>
                <a:gd name="T46" fmla="*/ 400 w 2048"/>
                <a:gd name="T47" fmla="*/ 1074 h 1162"/>
                <a:gd name="T48" fmla="*/ 88 w 2048"/>
                <a:gd name="T49" fmla="*/ 762 h 1162"/>
                <a:gd name="T50" fmla="*/ 88 w 2048"/>
                <a:gd name="T51" fmla="*/ 400 h 1162"/>
                <a:gd name="T52" fmla="*/ 400 w 2048"/>
                <a:gd name="T53" fmla="*/ 88 h 1162"/>
                <a:gd name="T54" fmla="*/ 1648 w 2048"/>
                <a:gd name="T55" fmla="*/ 88 h 1162"/>
                <a:gd name="T56" fmla="*/ 1960 w 2048"/>
                <a:gd name="T57" fmla="*/ 400 h 1162"/>
                <a:gd name="T58" fmla="*/ 1960 w 2048"/>
                <a:gd name="T59" fmla="*/ 762 h 1162"/>
                <a:gd name="T60" fmla="*/ 1960 w 2048"/>
                <a:gd name="T61" fmla="*/ 311 h 1162"/>
                <a:gd name="T62" fmla="*/ 1736 w 2048"/>
                <a:gd name="T63" fmla="*/ 88 h 1162"/>
                <a:gd name="T64" fmla="*/ 1960 w 2048"/>
                <a:gd name="T65" fmla="*/ 88 h 1162"/>
                <a:gd name="T66" fmla="*/ 1960 w 2048"/>
                <a:gd name="T67" fmla="*/ 3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162">
                  <a:moveTo>
                    <a:pt x="200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43"/>
                    <a:pt x="20" y="1162"/>
                    <a:pt x="44" y="1162"/>
                  </a:cubicBezTo>
                  <a:cubicBezTo>
                    <a:pt x="2004" y="1162"/>
                    <a:pt x="2004" y="1162"/>
                    <a:pt x="2004" y="1162"/>
                  </a:cubicBezTo>
                  <a:cubicBezTo>
                    <a:pt x="2028" y="1162"/>
                    <a:pt x="2048" y="1143"/>
                    <a:pt x="2048" y="1118"/>
                  </a:cubicBezTo>
                  <a:cubicBezTo>
                    <a:pt x="2048" y="44"/>
                    <a:pt x="2048" y="44"/>
                    <a:pt x="2048" y="44"/>
                  </a:cubicBezTo>
                  <a:cubicBezTo>
                    <a:pt x="2048" y="19"/>
                    <a:pt x="2028" y="0"/>
                    <a:pt x="2004" y="0"/>
                  </a:cubicBezTo>
                  <a:close/>
                  <a:moveTo>
                    <a:pt x="88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293" y="202"/>
                    <a:pt x="202" y="292"/>
                    <a:pt x="88" y="311"/>
                  </a:cubicBezTo>
                  <a:lnTo>
                    <a:pt x="88" y="88"/>
                  </a:lnTo>
                  <a:close/>
                  <a:moveTo>
                    <a:pt x="88" y="1074"/>
                  </a:moveTo>
                  <a:cubicBezTo>
                    <a:pt x="88" y="851"/>
                    <a:pt x="88" y="851"/>
                    <a:pt x="88" y="851"/>
                  </a:cubicBezTo>
                  <a:cubicBezTo>
                    <a:pt x="202" y="870"/>
                    <a:pt x="293" y="960"/>
                    <a:pt x="312" y="1074"/>
                  </a:cubicBezTo>
                  <a:lnTo>
                    <a:pt x="88" y="1074"/>
                  </a:lnTo>
                  <a:close/>
                  <a:moveTo>
                    <a:pt x="1960" y="1074"/>
                  </a:moveTo>
                  <a:cubicBezTo>
                    <a:pt x="1736" y="1074"/>
                    <a:pt x="1736" y="1074"/>
                    <a:pt x="1736" y="1074"/>
                  </a:cubicBezTo>
                  <a:cubicBezTo>
                    <a:pt x="1755" y="960"/>
                    <a:pt x="1846" y="870"/>
                    <a:pt x="1960" y="851"/>
                  </a:cubicBezTo>
                  <a:lnTo>
                    <a:pt x="1960" y="1074"/>
                  </a:lnTo>
                  <a:close/>
                  <a:moveTo>
                    <a:pt x="1960" y="762"/>
                  </a:moveTo>
                  <a:cubicBezTo>
                    <a:pt x="1797" y="782"/>
                    <a:pt x="1668" y="911"/>
                    <a:pt x="1648" y="1074"/>
                  </a:cubicBezTo>
                  <a:cubicBezTo>
                    <a:pt x="400" y="1074"/>
                    <a:pt x="400" y="1074"/>
                    <a:pt x="400" y="1074"/>
                  </a:cubicBezTo>
                  <a:cubicBezTo>
                    <a:pt x="380" y="911"/>
                    <a:pt x="251" y="782"/>
                    <a:pt x="88" y="762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251" y="380"/>
                    <a:pt x="380" y="251"/>
                    <a:pt x="400" y="88"/>
                  </a:cubicBezTo>
                  <a:cubicBezTo>
                    <a:pt x="1648" y="88"/>
                    <a:pt x="1648" y="88"/>
                    <a:pt x="1648" y="88"/>
                  </a:cubicBezTo>
                  <a:cubicBezTo>
                    <a:pt x="1668" y="251"/>
                    <a:pt x="1797" y="380"/>
                    <a:pt x="1960" y="400"/>
                  </a:cubicBezTo>
                  <a:cubicBezTo>
                    <a:pt x="1960" y="762"/>
                    <a:pt x="1960" y="762"/>
                    <a:pt x="1960" y="762"/>
                  </a:cubicBezTo>
                  <a:close/>
                  <a:moveTo>
                    <a:pt x="1960" y="311"/>
                  </a:moveTo>
                  <a:cubicBezTo>
                    <a:pt x="1846" y="292"/>
                    <a:pt x="1755" y="202"/>
                    <a:pt x="1736" y="88"/>
                  </a:cubicBezTo>
                  <a:cubicBezTo>
                    <a:pt x="1960" y="88"/>
                    <a:pt x="1960" y="88"/>
                    <a:pt x="1960" y="88"/>
                  </a:cubicBezTo>
                  <a:lnTo>
                    <a:pt x="1960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8" name="Forme libre 13"/>
            <p:cNvSpPr>
              <a:spLocks/>
            </p:cNvSpPr>
            <p:nvPr/>
          </p:nvSpPr>
          <p:spPr bwMode="auto">
            <a:xfrm>
              <a:off x="3464829" y="3368967"/>
              <a:ext cx="32638" cy="85176"/>
            </a:xfrm>
            <a:custGeom>
              <a:avLst/>
              <a:gdLst>
                <a:gd name="T0" fmla="*/ 99 w 139"/>
                <a:gd name="T1" fmla="*/ 0 h 364"/>
                <a:gd name="T2" fmla="*/ 39 w 139"/>
                <a:gd name="T3" fmla="*/ 0 h 364"/>
                <a:gd name="T4" fmla="*/ 0 w 139"/>
                <a:gd name="T5" fmla="*/ 40 h 364"/>
                <a:gd name="T6" fmla="*/ 39 w 139"/>
                <a:gd name="T7" fmla="*/ 79 h 364"/>
                <a:gd name="T8" fmla="*/ 59 w 139"/>
                <a:gd name="T9" fmla="*/ 79 h 364"/>
                <a:gd name="T10" fmla="*/ 59 w 139"/>
                <a:gd name="T11" fmla="*/ 324 h 364"/>
                <a:gd name="T12" fmla="*/ 99 w 139"/>
                <a:gd name="T13" fmla="*/ 364 h 364"/>
                <a:gd name="T14" fmla="*/ 139 w 139"/>
                <a:gd name="T15" fmla="*/ 324 h 364"/>
                <a:gd name="T16" fmla="*/ 139 w 139"/>
                <a:gd name="T17" fmla="*/ 40 h 364"/>
                <a:gd name="T18" fmla="*/ 99 w 139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64">
                  <a:moveTo>
                    <a:pt x="9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3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46"/>
                    <a:pt x="77" y="364"/>
                    <a:pt x="99" y="364"/>
                  </a:cubicBezTo>
                  <a:cubicBezTo>
                    <a:pt x="121" y="364"/>
                    <a:pt x="139" y="346"/>
                    <a:pt x="139" y="32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18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4459449" y="1211585"/>
            <a:ext cx="3312642" cy="2914958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52" name="Ovale 51"/>
          <p:cNvSpPr/>
          <p:nvPr/>
        </p:nvSpPr>
        <p:spPr>
          <a:xfrm>
            <a:off x="5791526" y="808311"/>
            <a:ext cx="648489" cy="648489"/>
          </a:xfrm>
          <a:prstGeom prst="ellipse">
            <a:avLst/>
          </a:prstGeom>
          <a:solidFill>
            <a:srgbClr val="43CDD9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146" name="Rectangle 145"/>
          <p:cNvSpPr/>
          <p:nvPr/>
        </p:nvSpPr>
        <p:spPr>
          <a:xfrm>
            <a:off x="8152613" y="1211585"/>
            <a:ext cx="3312642" cy="2914957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148" name="Ovale 147"/>
          <p:cNvSpPr/>
          <p:nvPr/>
        </p:nvSpPr>
        <p:spPr>
          <a:xfrm>
            <a:off x="9484722" y="808311"/>
            <a:ext cx="648489" cy="648489"/>
          </a:xfrm>
          <a:prstGeom prst="ellipse">
            <a:avLst/>
          </a:prstGeom>
          <a:solidFill>
            <a:srgbClr val="BABABA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43" name="Forme libre 4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44" name="Zone de texte 43"/>
          <p:cNvSpPr txBox="1"/>
          <p:nvPr/>
        </p:nvSpPr>
        <p:spPr>
          <a:xfrm>
            <a:off x="11907454" y="64811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A4EA9BAB-B243-4BDC-9357-03C8919DE583}" type="slidenum">
              <a:rPr lang="fr-FR" sz="1400" b="1" noProof="1" smtClean="0">
                <a:solidFill>
                  <a:schemeClr val="bg1"/>
                </a:solidFill>
              </a:rPr>
              <a:t>7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62" name="Zone de texte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2245600" y="165381"/>
            <a:ext cx="77008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fr-FR" sz="3200" b="1" noProof="1" smtClean="0">
                <a:solidFill>
                  <a:srgbClr val="5F5F5F"/>
                </a:solidFill>
                <a:latin typeface="Century Gothic"/>
              </a:rPr>
              <a:t>ZOOM </a:t>
            </a: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SUR : </a:t>
            </a:r>
            <a:r>
              <a:rPr lang="fr-FR" sz="3200" b="1" noProof="1">
                <a:solidFill>
                  <a:srgbClr val="5F5F5F"/>
                </a:solidFill>
                <a:latin typeface="+mj-lt"/>
              </a:rPr>
              <a:t>AUTOPARTAGE EN</a:t>
            </a:r>
            <a:r>
              <a:rPr lang="fr-FR" sz="3200" b="1" noProof="1">
                <a:solidFill>
                  <a:srgbClr val="43CDD9"/>
                </a:solidFill>
                <a:latin typeface="+mj-lt"/>
              </a:rPr>
              <a:t> STATION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6</a:t>
            </a:r>
          </a:p>
        </p:txBody>
      </p:sp>
      <p:sp>
        <p:nvSpPr>
          <p:cNvPr id="63" name="Ovale 41"/>
          <p:cNvSpPr/>
          <p:nvPr/>
        </p:nvSpPr>
        <p:spPr>
          <a:xfrm>
            <a:off x="2075986" y="808310"/>
            <a:ext cx="648490" cy="648488"/>
          </a:xfrm>
          <a:prstGeom prst="ellipse">
            <a:avLst/>
          </a:prstGeom>
          <a:solidFill>
            <a:srgbClr val="30353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9631" y="695871"/>
            <a:ext cx="893064" cy="893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4" b="93286" l="1635" r="970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3940" y="961497"/>
            <a:ext cx="443659" cy="342115"/>
          </a:xfrm>
          <a:prstGeom prst="rect">
            <a:avLst/>
          </a:prstGeom>
        </p:spPr>
      </p:pic>
      <p:sp>
        <p:nvSpPr>
          <p:cNvPr id="69" name="Zone de texte 91"/>
          <p:cNvSpPr txBox="1"/>
          <p:nvPr/>
        </p:nvSpPr>
        <p:spPr>
          <a:xfrm>
            <a:off x="5632769" y="223119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chemeClr val="bg1"/>
                </a:solidFill>
              </a:rPr>
              <a:t>véhicules</a:t>
            </a:r>
          </a:p>
        </p:txBody>
      </p:sp>
      <p:sp>
        <p:nvSpPr>
          <p:cNvPr id="70" name="Zone de texte 95"/>
          <p:cNvSpPr txBox="1"/>
          <p:nvPr/>
        </p:nvSpPr>
        <p:spPr>
          <a:xfrm>
            <a:off x="5501518" y="1611671"/>
            <a:ext cx="12391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>
                <a:solidFill>
                  <a:schemeClr val="bg1"/>
                </a:solidFill>
              </a:rPr>
              <a:t>10 372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383599" y="729638"/>
            <a:ext cx="850671" cy="850671"/>
          </a:xfrm>
          <a:prstGeom prst="rect">
            <a:avLst/>
          </a:prstGeom>
        </p:spPr>
      </p:pic>
      <p:sp>
        <p:nvSpPr>
          <p:cNvPr id="72" name="Zone de texte 153"/>
          <p:cNvSpPr txBox="1"/>
          <p:nvPr/>
        </p:nvSpPr>
        <p:spPr>
          <a:xfrm>
            <a:off x="8934699" y="2118262"/>
            <a:ext cx="196938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3600" b="1" noProof="1">
                <a:solidFill>
                  <a:schemeClr val="bg1"/>
                </a:solidFill>
              </a:rPr>
              <a:t>279 </a:t>
            </a:r>
            <a:r>
              <a:rPr lang="fr-FR" sz="3600" b="1" noProof="1" smtClean="0">
                <a:solidFill>
                  <a:schemeClr val="bg1"/>
                </a:solidFill>
              </a:rPr>
              <a:t>000 </a:t>
            </a:r>
            <a:br>
              <a:rPr lang="fr-FR" sz="3600" b="1" noProof="1" smtClean="0">
                <a:solidFill>
                  <a:schemeClr val="bg1"/>
                </a:solidFill>
              </a:rPr>
            </a:br>
            <a:r>
              <a:rPr lang="fr-FR" sz="2000" noProof="1" smtClean="0">
                <a:solidFill>
                  <a:schemeClr val="bg1"/>
                </a:solidFill>
              </a:rPr>
              <a:t>usagers </a:t>
            </a:r>
            <a:r>
              <a:rPr lang="fr-FR" sz="2000" noProof="1">
                <a:solidFill>
                  <a:schemeClr val="bg1"/>
                </a:solidFill>
              </a:rPr>
              <a:t>uniques</a:t>
            </a:r>
            <a:r>
              <a:rPr lang="fr-FR" sz="2000" baseline="30000" noProof="1">
                <a:solidFill>
                  <a:schemeClr val="bg1"/>
                </a:solidFill>
              </a:rPr>
              <a:t>(**)</a:t>
            </a:r>
            <a:endParaRPr lang="fr-FR" sz="3600" b="1" baseline="30000" noProof="1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177908" y="6216680"/>
            <a:ext cx="57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>
                <a:solidFill>
                  <a:srgbClr val="404040"/>
                </a:solidFill>
              </a:rPr>
              <a:t>(*) </a:t>
            </a:r>
            <a:r>
              <a:rPr lang="fr-FR" sz="1200" dirty="0" smtClean="0">
                <a:solidFill>
                  <a:srgbClr val="404040"/>
                </a:solidFill>
              </a:rPr>
              <a:t>Très </a:t>
            </a:r>
            <a:r>
              <a:rPr lang="fr-FR" sz="1200" dirty="0">
                <a:solidFill>
                  <a:srgbClr val="404040"/>
                </a:solidFill>
              </a:rPr>
              <a:t>faibles émissions : électrique, hydrogène, hydrogène-électrique, air comprimé (au sens du Décret n° 2017-24 du 11 janvier 2017)</a:t>
            </a:r>
            <a:endParaRPr lang="fr-FR" sz="1200" baseline="30000" dirty="0">
              <a:solidFill>
                <a:srgbClr val="404040"/>
              </a:solidFill>
            </a:endParaRPr>
          </a:p>
          <a:p>
            <a:r>
              <a:rPr lang="fr-FR" sz="1200" baseline="30000" dirty="0">
                <a:solidFill>
                  <a:srgbClr val="404040"/>
                </a:solidFill>
              </a:rPr>
              <a:t>(**) </a:t>
            </a:r>
            <a:r>
              <a:rPr lang="fr-FR" sz="1200" dirty="0">
                <a:solidFill>
                  <a:srgbClr val="343434"/>
                </a:solidFill>
              </a:rPr>
              <a:t>Usagers </a:t>
            </a:r>
            <a:r>
              <a:rPr lang="fr-FR" sz="1200" dirty="0" err="1">
                <a:solidFill>
                  <a:srgbClr val="343434"/>
                </a:solidFill>
              </a:rPr>
              <a:t>Otolis</a:t>
            </a:r>
            <a:r>
              <a:rPr lang="fr-FR" sz="1200" dirty="0">
                <a:solidFill>
                  <a:srgbClr val="343434"/>
                </a:solidFill>
              </a:rPr>
              <a:t> estimés, non renseignés. </a:t>
            </a:r>
            <a:r>
              <a:rPr lang="fr-FR" sz="1200" dirty="0">
                <a:solidFill>
                  <a:srgbClr val="404040"/>
                </a:solidFill>
              </a:rPr>
              <a:t>Dont 6 K usagers résidant hors de France.</a:t>
            </a:r>
          </a:p>
        </p:txBody>
      </p:sp>
      <p:sp>
        <p:nvSpPr>
          <p:cNvPr id="79" name="Zone de texte 91"/>
          <p:cNvSpPr txBox="1"/>
          <p:nvPr/>
        </p:nvSpPr>
        <p:spPr>
          <a:xfrm>
            <a:off x="5503122" y="3326551"/>
            <a:ext cx="123751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noProof="1">
                <a:solidFill>
                  <a:schemeClr val="bg1"/>
                </a:solidFill>
              </a:rPr>
              <a:t>très faibles </a:t>
            </a:r>
            <a:br>
              <a:rPr lang="fr-FR" sz="2000" noProof="1">
                <a:solidFill>
                  <a:schemeClr val="bg1"/>
                </a:solidFill>
              </a:rPr>
            </a:br>
            <a:r>
              <a:rPr lang="fr-FR" sz="2000" noProof="1">
                <a:solidFill>
                  <a:schemeClr val="bg1"/>
                </a:solidFill>
              </a:rPr>
              <a:t>émissions</a:t>
            </a:r>
            <a:r>
              <a:rPr lang="fr-FR" sz="2000" baseline="30000" noProof="1">
                <a:solidFill>
                  <a:schemeClr val="bg1"/>
                </a:solidFill>
              </a:rPr>
              <a:t>(*)</a:t>
            </a:r>
            <a:endParaRPr lang="fr-FR" sz="2000" noProof="1">
              <a:solidFill>
                <a:schemeClr val="bg1"/>
              </a:solidFill>
            </a:endParaRPr>
          </a:p>
        </p:txBody>
      </p:sp>
      <p:sp>
        <p:nvSpPr>
          <p:cNvPr id="81" name="Zone de texte 95"/>
          <p:cNvSpPr txBox="1"/>
          <p:nvPr/>
        </p:nvSpPr>
        <p:spPr>
          <a:xfrm>
            <a:off x="5864177" y="2753215"/>
            <a:ext cx="60112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>
                <a:solidFill>
                  <a:schemeClr val="bg1"/>
                </a:solidFill>
              </a:rPr>
              <a:t>8%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540358" y="4346636"/>
            <a:ext cx="5071899" cy="1778955"/>
            <a:chOff x="3641958" y="4318412"/>
            <a:chExt cx="5071899" cy="1778955"/>
          </a:xfrm>
        </p:grpSpPr>
        <p:sp>
          <p:nvSpPr>
            <p:cNvPr id="76" name="Rectangle 75"/>
            <p:cNvSpPr/>
            <p:nvPr/>
          </p:nvSpPr>
          <p:spPr>
            <a:xfrm>
              <a:off x="3641958" y="4318412"/>
              <a:ext cx="5071899" cy="1778955"/>
            </a:xfrm>
            <a:prstGeom prst="rect">
              <a:avLst/>
            </a:prstGeom>
            <a:solidFill>
              <a:srgbClr val="CFCFC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8" name="Zone de texte 85"/>
            <p:cNvSpPr txBox="1"/>
            <p:nvPr/>
          </p:nvSpPr>
          <p:spPr>
            <a:xfrm>
              <a:off x="4485395" y="5050560"/>
              <a:ext cx="326477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2000" noProof="1">
                  <a:solidFill>
                    <a:srgbClr val="30353F"/>
                  </a:solidFill>
                </a:rPr>
                <a:t>usagers uniques par véhicule</a:t>
              </a:r>
            </a:p>
          </p:txBody>
        </p:sp>
        <p:sp>
          <p:nvSpPr>
            <p:cNvPr id="90" name="Zone de texte 82"/>
            <p:cNvSpPr txBox="1"/>
            <p:nvPr/>
          </p:nvSpPr>
          <p:spPr>
            <a:xfrm>
              <a:off x="3912419" y="4861786"/>
              <a:ext cx="46968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fr-FR" sz="3600" b="1" noProof="1">
                  <a:solidFill>
                    <a:srgbClr val="515A6B"/>
                  </a:solidFill>
                </a:rPr>
                <a:t>27</a:t>
              </a:r>
            </a:p>
          </p:txBody>
        </p:sp>
        <p:sp>
          <p:nvSpPr>
            <p:cNvPr id="91" name="Zone de texte 85"/>
            <p:cNvSpPr txBox="1"/>
            <p:nvPr/>
          </p:nvSpPr>
          <p:spPr>
            <a:xfrm>
              <a:off x="4493891" y="5641347"/>
              <a:ext cx="326477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2000" noProof="1">
                  <a:solidFill>
                    <a:srgbClr val="30353F"/>
                  </a:solidFill>
                </a:rPr>
                <a:t>véhicules par station</a:t>
              </a:r>
            </a:p>
          </p:txBody>
        </p:sp>
        <p:sp>
          <p:nvSpPr>
            <p:cNvPr id="93" name="Zone de texte 82"/>
            <p:cNvSpPr txBox="1"/>
            <p:nvPr/>
          </p:nvSpPr>
          <p:spPr>
            <a:xfrm>
              <a:off x="4010987" y="5439644"/>
              <a:ext cx="23884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fr-FR" sz="3600" b="1" noProof="1">
                  <a:solidFill>
                    <a:srgbClr val="515A6B"/>
                  </a:solidFill>
                </a:rPr>
                <a:t>2</a:t>
              </a:r>
            </a:p>
          </p:txBody>
        </p:sp>
        <p:sp>
          <p:nvSpPr>
            <p:cNvPr id="94" name="Zone de texte 156"/>
            <p:cNvSpPr txBox="1"/>
            <p:nvPr/>
          </p:nvSpPr>
          <p:spPr>
            <a:xfrm>
              <a:off x="4051865" y="4482907"/>
              <a:ext cx="42419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>
                <a:tabLst>
                  <a:tab pos="347663" algn="l"/>
                </a:tabLst>
              </a:pPr>
              <a:r>
                <a:rPr lang="fr-FR" noProof="1">
                  <a:solidFill>
                    <a:srgbClr val="30353F"/>
                  </a:solidFill>
                  <a:latin typeface="+mj-lt"/>
                </a:rPr>
                <a:t>RATIOS OPERATIONNELS</a:t>
              </a:r>
              <a:endParaRPr lang="fr-FR" sz="2000" noProof="1">
                <a:solidFill>
                  <a:srgbClr val="30353F"/>
                </a:solidFill>
                <a:latin typeface="+mj-lt"/>
              </a:endParaRPr>
            </a:p>
          </p:txBody>
        </p:sp>
      </p:grpSp>
      <p:sp>
        <p:nvSpPr>
          <p:cNvPr id="47" name="Zone de texte 91"/>
          <p:cNvSpPr txBox="1"/>
          <p:nvPr/>
        </p:nvSpPr>
        <p:spPr>
          <a:xfrm>
            <a:off x="4764364" y="3058823"/>
            <a:ext cx="5033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rgbClr val="404040"/>
                </a:solidFill>
              </a:rPr>
              <a:t>dont</a:t>
            </a:r>
          </a:p>
        </p:txBody>
      </p:sp>
      <p:sp>
        <p:nvSpPr>
          <p:cNvPr id="49" name="Zone de texte 75"/>
          <p:cNvSpPr txBox="1"/>
          <p:nvPr/>
        </p:nvSpPr>
        <p:spPr>
          <a:xfrm>
            <a:off x="381000" y="6345823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</p:spTree>
    <p:extLst>
      <p:ext uri="{BB962C8B-B14F-4D97-AF65-F5344CB8AC3E}">
        <p14:creationId xmlns:p14="http://schemas.microsoft.com/office/powerpoint/2010/main" val="2261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726745" y="1199008"/>
            <a:ext cx="3352181" cy="2927535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92" name="Zone de texte 91"/>
          <p:cNvSpPr txBox="1"/>
          <p:nvPr/>
        </p:nvSpPr>
        <p:spPr>
          <a:xfrm>
            <a:off x="1805427" y="2731711"/>
            <a:ext cx="11614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chemeClr val="bg1"/>
                </a:solidFill>
              </a:rPr>
              <a:t>opérateurs</a:t>
            </a:r>
          </a:p>
        </p:txBody>
      </p:sp>
      <p:sp>
        <p:nvSpPr>
          <p:cNvPr id="96" name="Zone de texte 95"/>
          <p:cNvSpPr txBox="1"/>
          <p:nvPr/>
        </p:nvSpPr>
        <p:spPr>
          <a:xfrm>
            <a:off x="2200856" y="2118262"/>
            <a:ext cx="4039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2246003" y="1043458"/>
            <a:ext cx="313665" cy="178194"/>
            <a:chOff x="3283332" y="3275035"/>
            <a:chExt cx="479215" cy="272245"/>
          </a:xfrm>
        </p:grpSpPr>
        <p:sp>
          <p:nvSpPr>
            <p:cNvPr id="46" name="Forme libre 11"/>
            <p:cNvSpPr>
              <a:spLocks noEditPoints="1"/>
            </p:cNvSpPr>
            <p:nvPr/>
          </p:nvSpPr>
          <p:spPr bwMode="auto">
            <a:xfrm>
              <a:off x="3283332" y="3275035"/>
              <a:ext cx="479215" cy="272245"/>
            </a:xfrm>
            <a:custGeom>
              <a:avLst/>
              <a:gdLst>
                <a:gd name="T0" fmla="*/ 2004 w 2048"/>
                <a:gd name="T1" fmla="*/ 0 h 1162"/>
                <a:gd name="T2" fmla="*/ 44 w 2048"/>
                <a:gd name="T3" fmla="*/ 0 h 1162"/>
                <a:gd name="T4" fmla="*/ 0 w 2048"/>
                <a:gd name="T5" fmla="*/ 44 h 1162"/>
                <a:gd name="T6" fmla="*/ 0 w 2048"/>
                <a:gd name="T7" fmla="*/ 1118 h 1162"/>
                <a:gd name="T8" fmla="*/ 44 w 2048"/>
                <a:gd name="T9" fmla="*/ 1162 h 1162"/>
                <a:gd name="T10" fmla="*/ 2004 w 2048"/>
                <a:gd name="T11" fmla="*/ 1162 h 1162"/>
                <a:gd name="T12" fmla="*/ 2048 w 2048"/>
                <a:gd name="T13" fmla="*/ 1118 h 1162"/>
                <a:gd name="T14" fmla="*/ 2048 w 2048"/>
                <a:gd name="T15" fmla="*/ 44 h 1162"/>
                <a:gd name="T16" fmla="*/ 2004 w 2048"/>
                <a:gd name="T17" fmla="*/ 0 h 1162"/>
                <a:gd name="T18" fmla="*/ 88 w 2048"/>
                <a:gd name="T19" fmla="*/ 88 h 1162"/>
                <a:gd name="T20" fmla="*/ 312 w 2048"/>
                <a:gd name="T21" fmla="*/ 88 h 1162"/>
                <a:gd name="T22" fmla="*/ 88 w 2048"/>
                <a:gd name="T23" fmla="*/ 311 h 1162"/>
                <a:gd name="T24" fmla="*/ 88 w 2048"/>
                <a:gd name="T25" fmla="*/ 88 h 1162"/>
                <a:gd name="T26" fmla="*/ 88 w 2048"/>
                <a:gd name="T27" fmla="*/ 1074 h 1162"/>
                <a:gd name="T28" fmla="*/ 88 w 2048"/>
                <a:gd name="T29" fmla="*/ 851 h 1162"/>
                <a:gd name="T30" fmla="*/ 312 w 2048"/>
                <a:gd name="T31" fmla="*/ 1074 h 1162"/>
                <a:gd name="T32" fmla="*/ 88 w 2048"/>
                <a:gd name="T33" fmla="*/ 1074 h 1162"/>
                <a:gd name="T34" fmla="*/ 1960 w 2048"/>
                <a:gd name="T35" fmla="*/ 1074 h 1162"/>
                <a:gd name="T36" fmla="*/ 1736 w 2048"/>
                <a:gd name="T37" fmla="*/ 1074 h 1162"/>
                <a:gd name="T38" fmla="*/ 1960 w 2048"/>
                <a:gd name="T39" fmla="*/ 851 h 1162"/>
                <a:gd name="T40" fmla="*/ 1960 w 2048"/>
                <a:gd name="T41" fmla="*/ 1074 h 1162"/>
                <a:gd name="T42" fmla="*/ 1960 w 2048"/>
                <a:gd name="T43" fmla="*/ 762 h 1162"/>
                <a:gd name="T44" fmla="*/ 1648 w 2048"/>
                <a:gd name="T45" fmla="*/ 1074 h 1162"/>
                <a:gd name="T46" fmla="*/ 400 w 2048"/>
                <a:gd name="T47" fmla="*/ 1074 h 1162"/>
                <a:gd name="T48" fmla="*/ 88 w 2048"/>
                <a:gd name="T49" fmla="*/ 762 h 1162"/>
                <a:gd name="T50" fmla="*/ 88 w 2048"/>
                <a:gd name="T51" fmla="*/ 400 h 1162"/>
                <a:gd name="T52" fmla="*/ 400 w 2048"/>
                <a:gd name="T53" fmla="*/ 88 h 1162"/>
                <a:gd name="T54" fmla="*/ 1648 w 2048"/>
                <a:gd name="T55" fmla="*/ 88 h 1162"/>
                <a:gd name="T56" fmla="*/ 1960 w 2048"/>
                <a:gd name="T57" fmla="*/ 400 h 1162"/>
                <a:gd name="T58" fmla="*/ 1960 w 2048"/>
                <a:gd name="T59" fmla="*/ 762 h 1162"/>
                <a:gd name="T60" fmla="*/ 1960 w 2048"/>
                <a:gd name="T61" fmla="*/ 311 h 1162"/>
                <a:gd name="T62" fmla="*/ 1736 w 2048"/>
                <a:gd name="T63" fmla="*/ 88 h 1162"/>
                <a:gd name="T64" fmla="*/ 1960 w 2048"/>
                <a:gd name="T65" fmla="*/ 88 h 1162"/>
                <a:gd name="T66" fmla="*/ 1960 w 2048"/>
                <a:gd name="T67" fmla="*/ 3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162">
                  <a:moveTo>
                    <a:pt x="200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43"/>
                    <a:pt x="20" y="1162"/>
                    <a:pt x="44" y="1162"/>
                  </a:cubicBezTo>
                  <a:cubicBezTo>
                    <a:pt x="2004" y="1162"/>
                    <a:pt x="2004" y="1162"/>
                    <a:pt x="2004" y="1162"/>
                  </a:cubicBezTo>
                  <a:cubicBezTo>
                    <a:pt x="2028" y="1162"/>
                    <a:pt x="2048" y="1143"/>
                    <a:pt x="2048" y="1118"/>
                  </a:cubicBezTo>
                  <a:cubicBezTo>
                    <a:pt x="2048" y="44"/>
                    <a:pt x="2048" y="44"/>
                    <a:pt x="2048" y="44"/>
                  </a:cubicBezTo>
                  <a:cubicBezTo>
                    <a:pt x="2048" y="19"/>
                    <a:pt x="2028" y="0"/>
                    <a:pt x="2004" y="0"/>
                  </a:cubicBezTo>
                  <a:close/>
                  <a:moveTo>
                    <a:pt x="88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293" y="202"/>
                    <a:pt x="202" y="292"/>
                    <a:pt x="88" y="311"/>
                  </a:cubicBezTo>
                  <a:lnTo>
                    <a:pt x="88" y="88"/>
                  </a:lnTo>
                  <a:close/>
                  <a:moveTo>
                    <a:pt x="88" y="1074"/>
                  </a:moveTo>
                  <a:cubicBezTo>
                    <a:pt x="88" y="851"/>
                    <a:pt x="88" y="851"/>
                    <a:pt x="88" y="851"/>
                  </a:cubicBezTo>
                  <a:cubicBezTo>
                    <a:pt x="202" y="870"/>
                    <a:pt x="293" y="960"/>
                    <a:pt x="312" y="1074"/>
                  </a:cubicBezTo>
                  <a:lnTo>
                    <a:pt x="88" y="1074"/>
                  </a:lnTo>
                  <a:close/>
                  <a:moveTo>
                    <a:pt x="1960" y="1074"/>
                  </a:moveTo>
                  <a:cubicBezTo>
                    <a:pt x="1736" y="1074"/>
                    <a:pt x="1736" y="1074"/>
                    <a:pt x="1736" y="1074"/>
                  </a:cubicBezTo>
                  <a:cubicBezTo>
                    <a:pt x="1755" y="960"/>
                    <a:pt x="1846" y="870"/>
                    <a:pt x="1960" y="851"/>
                  </a:cubicBezTo>
                  <a:lnTo>
                    <a:pt x="1960" y="1074"/>
                  </a:lnTo>
                  <a:close/>
                  <a:moveTo>
                    <a:pt x="1960" y="762"/>
                  </a:moveTo>
                  <a:cubicBezTo>
                    <a:pt x="1797" y="782"/>
                    <a:pt x="1668" y="911"/>
                    <a:pt x="1648" y="1074"/>
                  </a:cubicBezTo>
                  <a:cubicBezTo>
                    <a:pt x="400" y="1074"/>
                    <a:pt x="400" y="1074"/>
                    <a:pt x="400" y="1074"/>
                  </a:cubicBezTo>
                  <a:cubicBezTo>
                    <a:pt x="380" y="911"/>
                    <a:pt x="251" y="782"/>
                    <a:pt x="88" y="762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251" y="380"/>
                    <a:pt x="380" y="251"/>
                    <a:pt x="400" y="88"/>
                  </a:cubicBezTo>
                  <a:cubicBezTo>
                    <a:pt x="1648" y="88"/>
                    <a:pt x="1648" y="88"/>
                    <a:pt x="1648" y="88"/>
                  </a:cubicBezTo>
                  <a:cubicBezTo>
                    <a:pt x="1668" y="251"/>
                    <a:pt x="1797" y="380"/>
                    <a:pt x="1960" y="400"/>
                  </a:cubicBezTo>
                  <a:cubicBezTo>
                    <a:pt x="1960" y="762"/>
                    <a:pt x="1960" y="762"/>
                    <a:pt x="1960" y="762"/>
                  </a:cubicBezTo>
                  <a:close/>
                  <a:moveTo>
                    <a:pt x="1960" y="311"/>
                  </a:moveTo>
                  <a:cubicBezTo>
                    <a:pt x="1846" y="292"/>
                    <a:pt x="1755" y="202"/>
                    <a:pt x="1736" y="88"/>
                  </a:cubicBezTo>
                  <a:cubicBezTo>
                    <a:pt x="1960" y="88"/>
                    <a:pt x="1960" y="88"/>
                    <a:pt x="1960" y="88"/>
                  </a:cubicBezTo>
                  <a:lnTo>
                    <a:pt x="1960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8" name="Forme libre 13"/>
            <p:cNvSpPr>
              <a:spLocks/>
            </p:cNvSpPr>
            <p:nvPr/>
          </p:nvSpPr>
          <p:spPr bwMode="auto">
            <a:xfrm>
              <a:off x="3464829" y="3368967"/>
              <a:ext cx="32638" cy="85176"/>
            </a:xfrm>
            <a:custGeom>
              <a:avLst/>
              <a:gdLst>
                <a:gd name="T0" fmla="*/ 99 w 139"/>
                <a:gd name="T1" fmla="*/ 0 h 364"/>
                <a:gd name="T2" fmla="*/ 39 w 139"/>
                <a:gd name="T3" fmla="*/ 0 h 364"/>
                <a:gd name="T4" fmla="*/ 0 w 139"/>
                <a:gd name="T5" fmla="*/ 40 h 364"/>
                <a:gd name="T6" fmla="*/ 39 w 139"/>
                <a:gd name="T7" fmla="*/ 79 h 364"/>
                <a:gd name="T8" fmla="*/ 59 w 139"/>
                <a:gd name="T9" fmla="*/ 79 h 364"/>
                <a:gd name="T10" fmla="*/ 59 w 139"/>
                <a:gd name="T11" fmla="*/ 324 h 364"/>
                <a:gd name="T12" fmla="*/ 99 w 139"/>
                <a:gd name="T13" fmla="*/ 364 h 364"/>
                <a:gd name="T14" fmla="*/ 139 w 139"/>
                <a:gd name="T15" fmla="*/ 324 h 364"/>
                <a:gd name="T16" fmla="*/ 139 w 139"/>
                <a:gd name="T17" fmla="*/ 40 h 364"/>
                <a:gd name="T18" fmla="*/ 99 w 139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64">
                  <a:moveTo>
                    <a:pt x="9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3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46"/>
                    <a:pt x="77" y="364"/>
                    <a:pt x="99" y="364"/>
                  </a:cubicBezTo>
                  <a:cubicBezTo>
                    <a:pt x="121" y="364"/>
                    <a:pt x="139" y="346"/>
                    <a:pt x="139" y="32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18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4459449" y="1211585"/>
            <a:ext cx="3312642" cy="2914958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52" name="Ovale 51"/>
          <p:cNvSpPr/>
          <p:nvPr/>
        </p:nvSpPr>
        <p:spPr>
          <a:xfrm>
            <a:off x="5791526" y="808311"/>
            <a:ext cx="648489" cy="648489"/>
          </a:xfrm>
          <a:prstGeom prst="ellipse">
            <a:avLst/>
          </a:prstGeom>
          <a:solidFill>
            <a:srgbClr val="43CDD9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146" name="Rectangle 145"/>
          <p:cNvSpPr/>
          <p:nvPr/>
        </p:nvSpPr>
        <p:spPr>
          <a:xfrm>
            <a:off x="8152613" y="1211585"/>
            <a:ext cx="3312642" cy="2914957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148" name="Ovale 147"/>
          <p:cNvSpPr/>
          <p:nvPr/>
        </p:nvSpPr>
        <p:spPr>
          <a:xfrm>
            <a:off x="9484722" y="808311"/>
            <a:ext cx="648489" cy="648489"/>
          </a:xfrm>
          <a:prstGeom prst="ellipse">
            <a:avLst/>
          </a:prstGeom>
          <a:solidFill>
            <a:srgbClr val="BABABA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43" name="Forme libre 4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1">
              <a:solidFill>
                <a:srgbClr val="98A3AD"/>
              </a:solidFill>
            </a:endParaRPr>
          </a:p>
        </p:txBody>
      </p:sp>
      <p:sp>
        <p:nvSpPr>
          <p:cNvPr id="44" name="Zone de texte 43"/>
          <p:cNvSpPr txBox="1"/>
          <p:nvPr/>
        </p:nvSpPr>
        <p:spPr>
          <a:xfrm>
            <a:off x="11862631" y="646892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fld id="{A4EA9BAB-B243-4BDC-9357-03C8919DE583}" type="slidenum">
              <a:rPr lang="fr-FR" sz="1400" b="1" noProof="1" smtClean="0">
                <a:solidFill>
                  <a:schemeClr val="bg1"/>
                </a:solidFill>
              </a:rPr>
              <a:t>8</a:t>
            </a:fld>
            <a:endParaRPr lang="fr-FR" sz="1400" b="1" noProof="1">
              <a:solidFill>
                <a:schemeClr val="bg1"/>
              </a:solidFill>
            </a:endParaRPr>
          </a:p>
        </p:txBody>
      </p:sp>
      <p:sp>
        <p:nvSpPr>
          <p:cNvPr id="62" name="Zone de texte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1559515" y="165381"/>
            <a:ext cx="90729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fr-FR" sz="3200" b="1" noProof="1" smtClean="0">
                <a:solidFill>
                  <a:srgbClr val="5F5F5F"/>
                </a:solidFill>
                <a:latin typeface="Century Gothic"/>
              </a:rPr>
              <a:t>ZOOM </a:t>
            </a:r>
            <a:r>
              <a:rPr lang="fr-FR" sz="3200" b="1" noProof="1">
                <a:solidFill>
                  <a:srgbClr val="5F5F5F"/>
                </a:solidFill>
                <a:latin typeface="Century Gothic"/>
              </a:rPr>
              <a:t>SUR : </a:t>
            </a:r>
            <a:r>
              <a:rPr lang="fr-FR" sz="3200" b="1" noProof="1">
                <a:solidFill>
                  <a:srgbClr val="5F5F5F"/>
                </a:solidFill>
                <a:latin typeface="+mj-lt"/>
              </a:rPr>
              <a:t>AUTOPARTAGE EN</a:t>
            </a:r>
            <a:r>
              <a:rPr lang="fr-FR" sz="3200" b="1" noProof="1">
                <a:solidFill>
                  <a:srgbClr val="43CDD9"/>
                </a:solidFill>
                <a:latin typeface="+mj-lt"/>
              </a:rPr>
              <a:t> FREE-FLOATING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6</a:t>
            </a:r>
          </a:p>
        </p:txBody>
      </p:sp>
      <p:sp>
        <p:nvSpPr>
          <p:cNvPr id="63" name="Ovale 41"/>
          <p:cNvSpPr/>
          <p:nvPr/>
        </p:nvSpPr>
        <p:spPr>
          <a:xfrm>
            <a:off x="2075986" y="808310"/>
            <a:ext cx="648490" cy="648488"/>
          </a:xfrm>
          <a:prstGeom prst="ellipse">
            <a:avLst/>
          </a:prstGeom>
          <a:solidFill>
            <a:srgbClr val="30353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9631" y="695871"/>
            <a:ext cx="893064" cy="893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4" b="93286" l="1635" r="970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3940" y="961497"/>
            <a:ext cx="443659" cy="342115"/>
          </a:xfrm>
          <a:prstGeom prst="rect">
            <a:avLst/>
          </a:prstGeom>
        </p:spPr>
      </p:pic>
      <p:sp>
        <p:nvSpPr>
          <p:cNvPr id="69" name="Zone de texte 91"/>
          <p:cNvSpPr txBox="1"/>
          <p:nvPr/>
        </p:nvSpPr>
        <p:spPr>
          <a:xfrm>
            <a:off x="5632769" y="223119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chemeClr val="bg1"/>
                </a:solidFill>
              </a:rPr>
              <a:t>véhicules</a:t>
            </a:r>
          </a:p>
        </p:txBody>
      </p:sp>
      <p:sp>
        <p:nvSpPr>
          <p:cNvPr id="70" name="Zone de texte 95"/>
          <p:cNvSpPr txBox="1"/>
          <p:nvPr/>
        </p:nvSpPr>
        <p:spPr>
          <a:xfrm>
            <a:off x="5580067" y="1611671"/>
            <a:ext cx="108202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>
                <a:solidFill>
                  <a:schemeClr val="bg1"/>
                </a:solidFill>
              </a:rPr>
              <a:t>2 305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383599" y="729638"/>
            <a:ext cx="850671" cy="850671"/>
          </a:xfrm>
          <a:prstGeom prst="rect">
            <a:avLst/>
          </a:prstGeom>
        </p:spPr>
      </p:pic>
      <p:sp>
        <p:nvSpPr>
          <p:cNvPr id="72" name="Zone de texte 153"/>
          <p:cNvSpPr txBox="1"/>
          <p:nvPr/>
        </p:nvSpPr>
        <p:spPr>
          <a:xfrm>
            <a:off x="8889162" y="2118262"/>
            <a:ext cx="183954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3600" b="1" noProof="1">
                <a:solidFill>
                  <a:schemeClr val="bg1"/>
                </a:solidFill>
              </a:rPr>
              <a:t>44 </a:t>
            </a:r>
            <a:r>
              <a:rPr lang="fr-FR" sz="3600" b="1" noProof="1" smtClean="0">
                <a:solidFill>
                  <a:schemeClr val="bg1"/>
                </a:solidFill>
              </a:rPr>
              <a:t>000</a:t>
            </a:r>
            <a:br>
              <a:rPr lang="fr-FR" sz="3600" b="1" noProof="1" smtClean="0">
                <a:solidFill>
                  <a:schemeClr val="bg1"/>
                </a:solidFill>
              </a:rPr>
            </a:br>
            <a:r>
              <a:rPr lang="fr-FR" sz="2000" noProof="1" smtClean="0">
                <a:solidFill>
                  <a:schemeClr val="bg1"/>
                </a:solidFill>
              </a:rPr>
              <a:t>usagers </a:t>
            </a:r>
            <a:r>
              <a:rPr lang="fr-FR" sz="2000" noProof="1">
                <a:solidFill>
                  <a:schemeClr val="bg1"/>
                </a:solidFill>
              </a:rPr>
              <a:t>uniques*</a:t>
            </a:r>
            <a:endParaRPr lang="fr-FR" sz="3600" b="1" baseline="30000" noProof="1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34387" y="4339010"/>
            <a:ext cx="5071899" cy="1778955"/>
            <a:chOff x="3623287" y="4367491"/>
            <a:chExt cx="5071899" cy="1778955"/>
          </a:xfrm>
        </p:grpSpPr>
        <p:sp>
          <p:nvSpPr>
            <p:cNvPr id="76" name="Rectangle 75"/>
            <p:cNvSpPr/>
            <p:nvPr/>
          </p:nvSpPr>
          <p:spPr>
            <a:xfrm>
              <a:off x="3623287" y="4367491"/>
              <a:ext cx="5071899" cy="1778955"/>
            </a:xfrm>
            <a:prstGeom prst="rect">
              <a:avLst/>
            </a:prstGeom>
            <a:solidFill>
              <a:srgbClr val="CFCFC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8" name="Zone de texte 85"/>
            <p:cNvSpPr txBox="1"/>
            <p:nvPr/>
          </p:nvSpPr>
          <p:spPr>
            <a:xfrm>
              <a:off x="4466724" y="5099639"/>
              <a:ext cx="326477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2000" noProof="1">
                  <a:solidFill>
                    <a:srgbClr val="30353F"/>
                  </a:solidFill>
                </a:rPr>
                <a:t>usagers uniques par véhicule</a:t>
              </a:r>
            </a:p>
          </p:txBody>
        </p:sp>
        <p:sp>
          <p:nvSpPr>
            <p:cNvPr id="90" name="Zone de texte 82"/>
            <p:cNvSpPr txBox="1"/>
            <p:nvPr/>
          </p:nvSpPr>
          <p:spPr>
            <a:xfrm>
              <a:off x="3893748" y="4910865"/>
              <a:ext cx="40395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fr-FR" sz="3600" b="1" noProof="1">
                  <a:solidFill>
                    <a:srgbClr val="515A6B"/>
                  </a:solidFill>
                </a:rPr>
                <a:t>19</a:t>
              </a:r>
            </a:p>
          </p:txBody>
        </p:sp>
        <p:sp>
          <p:nvSpPr>
            <p:cNvPr id="91" name="Zone de texte 85"/>
            <p:cNvSpPr txBox="1"/>
            <p:nvPr/>
          </p:nvSpPr>
          <p:spPr>
            <a:xfrm>
              <a:off x="4475220" y="5690426"/>
              <a:ext cx="326477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2000" noProof="1">
                  <a:solidFill>
                    <a:srgbClr val="30353F"/>
                  </a:solidFill>
                </a:rPr>
                <a:t>véhicules par km</a:t>
              </a:r>
              <a:r>
                <a:rPr lang="fr-FR" sz="2000" baseline="30000" noProof="1">
                  <a:solidFill>
                    <a:srgbClr val="30353F"/>
                  </a:solidFill>
                </a:rPr>
                <a:t>2</a:t>
              </a:r>
            </a:p>
          </p:txBody>
        </p:sp>
        <p:sp>
          <p:nvSpPr>
            <p:cNvPr id="93" name="Zone de texte 82"/>
            <p:cNvSpPr txBox="1"/>
            <p:nvPr/>
          </p:nvSpPr>
          <p:spPr>
            <a:xfrm>
              <a:off x="3786744" y="5501652"/>
              <a:ext cx="58028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fr-FR" sz="3600" b="1" noProof="1">
                  <a:solidFill>
                    <a:srgbClr val="515A6B"/>
                  </a:solidFill>
                </a:rPr>
                <a:t>5,6</a:t>
              </a:r>
            </a:p>
          </p:txBody>
        </p:sp>
        <p:sp>
          <p:nvSpPr>
            <p:cNvPr id="47" name="Zone de texte 156"/>
            <p:cNvSpPr txBox="1"/>
            <p:nvPr/>
          </p:nvSpPr>
          <p:spPr>
            <a:xfrm>
              <a:off x="4033194" y="4531986"/>
              <a:ext cx="42419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>
                <a:tabLst>
                  <a:tab pos="347663" algn="l"/>
                </a:tabLst>
              </a:pPr>
              <a:r>
                <a:rPr lang="fr-FR" noProof="1">
                  <a:solidFill>
                    <a:srgbClr val="30353F"/>
                  </a:solidFill>
                  <a:latin typeface="+mj-lt"/>
                </a:rPr>
                <a:t>RATIOS OPERATIONNELS</a:t>
              </a:r>
              <a:endParaRPr lang="fr-FR" sz="2000" noProof="1">
                <a:solidFill>
                  <a:srgbClr val="30353F"/>
                </a:solidFill>
                <a:latin typeface="+mj-lt"/>
              </a:endParaRPr>
            </a:p>
          </p:txBody>
        </p:sp>
      </p:grpSp>
      <p:sp>
        <p:nvSpPr>
          <p:cNvPr id="51" name="Zone de texte 75"/>
          <p:cNvSpPr txBox="1"/>
          <p:nvPr/>
        </p:nvSpPr>
        <p:spPr>
          <a:xfrm>
            <a:off x="381000" y="6345823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fr-FR" noProof="1">
                <a:solidFill>
                  <a:srgbClr val="1F2229"/>
                </a:solidFill>
              </a:rPr>
              <a:t>Baromètre National Autopartage 2022 – Chiffres au 1</a:t>
            </a:r>
            <a:r>
              <a:rPr lang="fr-FR" baseline="30000" noProof="1">
                <a:solidFill>
                  <a:srgbClr val="1F2229"/>
                </a:solidFill>
              </a:rPr>
              <a:t>er</a:t>
            </a:r>
            <a:r>
              <a:rPr lang="fr-FR" noProof="1">
                <a:solidFill>
                  <a:srgbClr val="1F2229"/>
                </a:solidFill>
              </a:rPr>
              <a:t> janvier 2022, hors B2B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6914" y="6330434"/>
            <a:ext cx="3640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343434"/>
                </a:solidFill>
              </a:rPr>
              <a:t>*Usagers uniques </a:t>
            </a:r>
            <a:r>
              <a:rPr lang="fr-FR" sz="1200" dirty="0" err="1">
                <a:solidFill>
                  <a:srgbClr val="343434"/>
                </a:solidFill>
              </a:rPr>
              <a:t>ShareNow</a:t>
            </a:r>
            <a:r>
              <a:rPr lang="fr-FR" sz="1200" dirty="0">
                <a:solidFill>
                  <a:srgbClr val="343434"/>
                </a:solidFill>
              </a:rPr>
              <a:t> estimés, non renseignés. </a:t>
            </a:r>
            <a:br>
              <a:rPr lang="fr-FR" sz="1200" dirty="0">
                <a:solidFill>
                  <a:srgbClr val="343434"/>
                </a:solidFill>
              </a:rPr>
            </a:br>
            <a:r>
              <a:rPr lang="fr-FR" sz="1200" dirty="0">
                <a:solidFill>
                  <a:srgbClr val="343434"/>
                </a:solidFill>
              </a:rPr>
              <a:t>Dont 0,4 K usagers résidant hors de France.</a:t>
            </a:r>
          </a:p>
        </p:txBody>
      </p:sp>
      <p:sp>
        <p:nvSpPr>
          <p:cNvPr id="50" name="Zone de texte 91"/>
          <p:cNvSpPr txBox="1"/>
          <p:nvPr/>
        </p:nvSpPr>
        <p:spPr>
          <a:xfrm>
            <a:off x="4764364" y="3058823"/>
            <a:ext cx="5033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2000" noProof="1">
                <a:solidFill>
                  <a:srgbClr val="404040"/>
                </a:solidFill>
              </a:rPr>
              <a:t>dont</a:t>
            </a:r>
          </a:p>
        </p:txBody>
      </p:sp>
      <p:sp>
        <p:nvSpPr>
          <p:cNvPr id="53" name="Zone de texte 91"/>
          <p:cNvSpPr txBox="1"/>
          <p:nvPr/>
        </p:nvSpPr>
        <p:spPr>
          <a:xfrm>
            <a:off x="5503122" y="3326551"/>
            <a:ext cx="123751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noProof="1">
                <a:solidFill>
                  <a:schemeClr val="bg1"/>
                </a:solidFill>
              </a:rPr>
              <a:t>très faibles </a:t>
            </a:r>
            <a:br>
              <a:rPr lang="fr-FR" sz="2000" noProof="1">
                <a:solidFill>
                  <a:schemeClr val="bg1"/>
                </a:solidFill>
              </a:rPr>
            </a:br>
            <a:r>
              <a:rPr lang="fr-FR" sz="2000" noProof="1">
                <a:solidFill>
                  <a:schemeClr val="bg1"/>
                </a:solidFill>
              </a:rPr>
              <a:t>émissions</a:t>
            </a:r>
            <a:r>
              <a:rPr lang="fr-FR" sz="2000" baseline="30000" noProof="1">
                <a:solidFill>
                  <a:schemeClr val="bg1"/>
                </a:solidFill>
              </a:rPr>
              <a:t>(*)</a:t>
            </a:r>
            <a:endParaRPr lang="fr-FR" sz="2000" noProof="1">
              <a:solidFill>
                <a:schemeClr val="bg1"/>
              </a:solidFill>
            </a:endParaRPr>
          </a:p>
        </p:txBody>
      </p:sp>
      <p:sp>
        <p:nvSpPr>
          <p:cNvPr id="54" name="Zone de texte 95"/>
          <p:cNvSpPr txBox="1"/>
          <p:nvPr/>
        </p:nvSpPr>
        <p:spPr>
          <a:xfrm>
            <a:off x="5744753" y="2753215"/>
            <a:ext cx="8399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fr-FR" sz="3600" b="1" noProof="1" smtClean="0">
                <a:solidFill>
                  <a:schemeClr val="bg1"/>
                </a:solidFill>
              </a:rPr>
              <a:t>80%</a:t>
            </a:r>
            <a:endParaRPr lang="fr-FR" sz="36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A1ED0CA-F040-41B6-A83C-4B283D0A7D2B}"/>
              </a:ext>
            </a:extLst>
          </p:cNvPr>
          <p:cNvSpPr/>
          <p:nvPr/>
        </p:nvSpPr>
        <p:spPr>
          <a:xfrm>
            <a:off x="5979163" y="4409397"/>
            <a:ext cx="4437583" cy="1548563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aphicFrame>
        <p:nvGraphicFramePr>
          <p:cNvPr id="55" name="Graphique 54">
            <a:extLst>
              <a:ext uri="{FF2B5EF4-FFF2-40B4-BE49-F238E27FC236}">
                <a16:creationId xmlns:a16="http://schemas.microsoft.com/office/drawing/2014/main" id="{E56953C1-60AA-45AC-A7F4-AEF26DA8D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727833"/>
              </p:ext>
            </p:extLst>
          </p:nvPr>
        </p:nvGraphicFramePr>
        <p:xfrm>
          <a:off x="4584700" y="824509"/>
          <a:ext cx="7068232" cy="513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Graphique 49">
            <a:extLst>
              <a:ext uri="{FF2B5EF4-FFF2-40B4-BE49-F238E27FC236}">
                <a16:creationId xmlns:a16="http://schemas.microsoft.com/office/drawing/2014/main" id="{AE21907D-E525-4870-AC8B-38966056B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720981"/>
              </p:ext>
            </p:extLst>
          </p:nvPr>
        </p:nvGraphicFramePr>
        <p:xfrm>
          <a:off x="-88900" y="991460"/>
          <a:ext cx="4949516" cy="537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0AC7B50E-FA0C-4AE8-9329-E670DFE96C77}"/>
              </a:ext>
            </a:extLst>
          </p:cNvPr>
          <p:cNvSpPr/>
          <p:nvPr/>
        </p:nvSpPr>
        <p:spPr>
          <a:xfrm>
            <a:off x="807407" y="4743031"/>
            <a:ext cx="3318777" cy="1551618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Forme libre 4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1">
              <a:ln>
                <a:noFill/>
              </a:ln>
              <a:solidFill>
                <a:srgbClr val="98A3AD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Zone de texte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2411524" y="165381"/>
            <a:ext cx="736900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fr-FR" sz="3200" b="1" i="0" u="none" strike="noStrike" kern="1200" cap="none" spc="0" normalizeH="0" baseline="0" noProof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BNA 2022 – DONNEES DE FLOTTE – VP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6</a:t>
            </a:r>
          </a:p>
        </p:txBody>
      </p:sp>
      <p:sp>
        <p:nvSpPr>
          <p:cNvPr id="51" name="Zone de texte 75"/>
          <p:cNvSpPr txBox="1"/>
          <p:nvPr/>
        </p:nvSpPr>
        <p:spPr>
          <a:xfrm>
            <a:off x="182255" y="6481180"/>
            <a:ext cx="57969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1">
                <a:ln>
                  <a:noFill/>
                </a:ln>
                <a:solidFill>
                  <a:srgbClr val="1F222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Baromètre National Autopartage 2022 – Chiffres au 1</a:t>
            </a:r>
            <a:r>
              <a:rPr kumimoji="0" lang="fr-FR" sz="1400" b="0" i="0" u="none" strike="noStrike" kern="1200" cap="none" spc="0" normalizeH="0" baseline="30000" noProof="1">
                <a:ln>
                  <a:noFill/>
                </a:ln>
                <a:solidFill>
                  <a:srgbClr val="1F222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er</a:t>
            </a:r>
            <a:r>
              <a:rPr kumimoji="0" lang="fr-FR" sz="1400" b="0" i="0" u="none" strike="noStrike" kern="1200" cap="none" spc="0" normalizeH="0" baseline="0" noProof="1">
                <a:ln>
                  <a:noFill/>
                </a:ln>
                <a:solidFill>
                  <a:srgbClr val="1F222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janvier 2022, hors B2B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9D6D19-2987-4645-9AD9-CC20010741F6}"/>
              </a:ext>
            </a:extLst>
          </p:cNvPr>
          <p:cNvSpPr/>
          <p:nvPr/>
        </p:nvSpPr>
        <p:spPr>
          <a:xfrm>
            <a:off x="6255778" y="6235314"/>
            <a:ext cx="579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* Données manquantes pour Getaround.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** Données manquantes pour Citiz Provence et Getaround.</a:t>
            </a:r>
          </a:p>
        </p:txBody>
      </p:sp>
      <p:sp>
        <p:nvSpPr>
          <p:cNvPr id="12" name="Zone de texte 15">
            <a:extLst>
              <a:ext uri="{FF2B5EF4-FFF2-40B4-BE49-F238E27FC236}">
                <a16:creationId xmlns:a16="http://schemas.microsoft.com/office/drawing/2014/main" id="{56F1FBBB-D6AD-4A6C-A346-7BCFF6A63C67}"/>
              </a:ext>
            </a:extLst>
          </p:cNvPr>
          <p:cNvSpPr txBox="1"/>
          <p:nvPr/>
        </p:nvSpPr>
        <p:spPr>
          <a:xfrm>
            <a:off x="11870925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DDD8E-39CA-4EA8-9EDE-833578CFCDDE}" type="slidenum">
              <a:rPr kumimoji="0" lang="fr-FR" sz="1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32B8D0-8D5A-4796-A999-1F6B78234882}"/>
              </a:ext>
            </a:extLst>
          </p:cNvPr>
          <p:cNvSpPr txBox="1"/>
          <p:nvPr/>
        </p:nvSpPr>
        <p:spPr>
          <a:xfrm>
            <a:off x="182255" y="899586"/>
            <a:ext cx="356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Motorisation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Calibri" panose="020F0502020204030204" pitchFamily="34" charset="0"/>
              </a:rPr>
              <a:t>*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29A45E-2250-4BC1-9B51-FDD538724832}"/>
              </a:ext>
            </a:extLst>
          </p:cNvPr>
          <p:cNvSpPr txBox="1"/>
          <p:nvPr/>
        </p:nvSpPr>
        <p:spPr>
          <a:xfrm>
            <a:off x="8698501" y="4936812"/>
            <a:ext cx="3275306" cy="1015663"/>
          </a:xfrm>
          <a:prstGeom prst="rect">
            <a:avLst/>
          </a:prstGeom>
          <a:solidFill>
            <a:srgbClr val="D9F5F7"/>
          </a:solidFill>
          <a:ln w="31750">
            <a:solidFill>
              <a:srgbClr val="43CDD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Âge moyen des VP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2,2 ans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/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 free-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floating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2,0 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 station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3CDD9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2,4 ans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43CDD9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834_TF88930311" id="{3C9A0D3D-CCBF-49EA-B46C-8ADBCE79F63F}" vid="{35096C07-4F9C-486C-8464-3BC7226195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guidée par les données, à partir de 24Slides</Template>
  <TotalTime>0</TotalTime>
  <Words>1448</Words>
  <Application>Microsoft Office PowerPoint</Application>
  <PresentationFormat>Grand écran</PresentationFormat>
  <Paragraphs>410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Segoe UI Black</vt:lpstr>
      <vt:lpstr>Segoe UI Emoji</vt:lpstr>
      <vt:lpstr>Segoe UI Light</vt:lpstr>
      <vt:lpstr>Segoe UI Semibold</vt:lpstr>
      <vt:lpstr>Wingdings</vt:lpstr>
      <vt:lpstr>Thème Office</vt:lpstr>
      <vt:lpstr>Diapositive 1</vt:lpstr>
      <vt:lpstr>(1ère prise de parole)  Grandes tendances de l’autopartage</vt:lpstr>
      <vt:lpstr>Le Baromètre National Autopartage 2022  Méthode</vt:lpstr>
      <vt:lpstr>Le Baromètre National Autopartage 2022 en 4 chiffres</vt:lpstr>
      <vt:lpstr>Evolutions  2020 – 2021 – 2022</vt:lpstr>
      <vt:lpstr>Diapositive 5</vt:lpstr>
      <vt:lpstr>Diapositive 6</vt:lpstr>
      <vt:lpstr>Diapositive 6</vt:lpstr>
      <vt:lpstr>Diapositive 6</vt:lpstr>
      <vt:lpstr>Diapositive 6</vt:lpstr>
      <vt:lpstr>Présentation PowerPoint</vt:lpstr>
      <vt:lpstr>Présentation PowerPoint</vt:lpstr>
      <vt:lpstr>(2ème prise de parole)  Autopartage dans les territoires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2021-04-29T07:39:49Z</dcterms:created>
  <dcterms:modified xsi:type="dcterms:W3CDTF">2022-11-08T15:38:09Z</dcterms:modified>
</cp:coreProperties>
</file>